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m4a" ContentType="audi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596"/>
    <p:restoredTop sz="73214"/>
  </p:normalViewPr>
  <p:slideViewPr>
    <p:cSldViewPr snapToGrid="0">
      <p:cViewPr varScale="1">
        <p:scale>
          <a:sx n="121" d="100"/>
          <a:sy n="121" d="100"/>
        </p:scale>
        <p:origin x="1192"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9151752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3353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910f02f136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910f02f13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6505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910f02f136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910f02f136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examples for the results we have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3947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e470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4694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d9e7676a0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d9e7676a0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Numpy for the creating the images and storing 2d arrays</a:t>
            </a:r>
            <a:endParaRPr/>
          </a:p>
          <a:p>
            <a:pPr marL="0" lvl="0" indent="0" algn="l" rtl="0">
              <a:spcBef>
                <a:spcPts val="0"/>
              </a:spcBef>
              <a:spcAft>
                <a:spcPts val="0"/>
              </a:spcAft>
              <a:buNone/>
            </a:pPr>
            <a:endParaRPr/>
          </a:p>
          <a:p>
            <a:pPr marL="0" lvl="0" indent="0" algn="l" rtl="0">
              <a:spcBef>
                <a:spcPts val="0"/>
              </a:spcBef>
              <a:spcAft>
                <a:spcPts val="0"/>
              </a:spcAft>
              <a:buNone/>
            </a:pPr>
            <a:r>
              <a:rPr lang="en"/>
              <a:t>Matplotlib for plotting the overall results</a:t>
            </a:r>
            <a:endParaRPr/>
          </a:p>
        </p:txBody>
      </p:sp>
    </p:spTree>
    <p:extLst>
      <p:ext uri="{BB962C8B-B14F-4D97-AF65-F5344CB8AC3E}">
        <p14:creationId xmlns:p14="http://schemas.microsoft.com/office/powerpoint/2010/main" val="5654726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8d9e7676a0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8d9e7676a0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Important to say: For circle and wedge: All pixels whose center falls in the radius are included. As the picture shows, the wedge doesn't represent a total circle, but only a segment from the start to the ending.</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For the circle, the central pixel is in the middle of the circle. For the wedge, the central pixel is located at </a:t>
            </a:r>
            <a:r>
              <a:rPr lang="en" dirty="0" smtClean="0"/>
              <a:t>the</a:t>
            </a:r>
            <a:r>
              <a:rPr lang="pt-BR" dirty="0" smtClean="0"/>
              <a:t> middle </a:t>
            </a:r>
            <a:r>
              <a:rPr lang="pt-BR" dirty="0" err="1" smtClean="0"/>
              <a:t>of</a:t>
            </a:r>
            <a:r>
              <a:rPr lang="pt-BR" dirty="0" smtClean="0"/>
              <a:t> </a:t>
            </a:r>
            <a:r>
              <a:rPr lang="pt-BR" dirty="0" err="1" smtClean="0"/>
              <a:t>the</a:t>
            </a:r>
            <a:r>
              <a:rPr lang="en" dirty="0" smtClean="0"/>
              <a:t> </a:t>
            </a:r>
            <a:r>
              <a:rPr lang="en" dirty="0"/>
              <a:t>imaginary circle.</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But, for the rectangle, sometimes we cant define a middle point. </a:t>
            </a:r>
            <a:endParaRPr dirty="0"/>
          </a:p>
        </p:txBody>
      </p:sp>
    </p:spTree>
    <p:extLst>
      <p:ext uri="{BB962C8B-B14F-4D97-AF65-F5344CB8AC3E}">
        <p14:creationId xmlns:p14="http://schemas.microsoft.com/office/powerpoint/2010/main" val="12834384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90d66ac4fd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90d66ac4fd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298450" algn="l" rtl="0">
              <a:lnSpc>
                <a:spcPct val="115000"/>
              </a:lnSpc>
              <a:spcBef>
                <a:spcPts val="0"/>
              </a:spcBef>
              <a:spcAft>
                <a:spcPts val="0"/>
              </a:spcAft>
              <a:buSzPts val="1100"/>
              <a:buChar char="●"/>
            </a:pPr>
            <a:r>
              <a:rPr lang="en"/>
              <a:t>Even width:  the central pixel is automatically assigned to the left pixel of the two possible middle pixels. </a:t>
            </a:r>
            <a:endParaRPr/>
          </a:p>
          <a:p>
            <a:pPr marL="457200" lvl="0" indent="-298450" algn="l" rtl="0">
              <a:lnSpc>
                <a:spcPct val="115000"/>
              </a:lnSpc>
              <a:spcBef>
                <a:spcPts val="0"/>
              </a:spcBef>
              <a:spcAft>
                <a:spcPts val="0"/>
              </a:spcAft>
              <a:buSzPts val="1100"/>
              <a:buChar char="●"/>
            </a:pPr>
            <a:r>
              <a:rPr lang="en"/>
              <a:t>Even height:  the central pixel is the top central pixel.</a:t>
            </a:r>
            <a:endParaRPr/>
          </a:p>
          <a:p>
            <a:pPr marL="457200" lvl="0" indent="-298450" algn="l" rtl="0">
              <a:lnSpc>
                <a:spcPct val="115000"/>
              </a:lnSpc>
              <a:spcBef>
                <a:spcPts val="0"/>
              </a:spcBef>
              <a:spcAft>
                <a:spcPts val="0"/>
              </a:spcAft>
              <a:buSzPts val="1100"/>
              <a:buChar char="●"/>
            </a:pPr>
            <a:r>
              <a:rPr lang="en"/>
              <a:t>Even height and width, the central pixel is top-left assigned</a:t>
            </a:r>
            <a:endParaRPr/>
          </a:p>
        </p:txBody>
      </p:sp>
    </p:spTree>
    <p:extLst>
      <p:ext uri="{BB962C8B-B14F-4D97-AF65-F5344CB8AC3E}">
        <p14:creationId xmlns:p14="http://schemas.microsoft.com/office/powerpoint/2010/main" val="1424614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9167cca55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9167cca55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-&gt; window reaches out of boundary</a:t>
            </a:r>
            <a:br>
              <a:rPr lang="en"/>
            </a:br>
            <a:r>
              <a:rPr lang="en"/>
              <a:t>In our case, two ways were utilized  to dealing with that</a:t>
            </a:r>
            <a:br>
              <a:rPr lang="en"/>
            </a:br>
            <a:r>
              <a:rPr lang="en"/>
              <a:t/>
            </a:r>
            <a:br>
              <a:rPr lang="en"/>
            </a:br>
            <a:endParaRPr/>
          </a:p>
        </p:txBody>
      </p:sp>
    </p:spTree>
    <p:extLst>
      <p:ext uri="{BB962C8B-B14F-4D97-AF65-F5344CB8AC3E}">
        <p14:creationId xmlns:p14="http://schemas.microsoft.com/office/powerpoint/2010/main" val="13783634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910f02f13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910f02f13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Approach 1: Add cells around the input raster (called padding). Now window no longer out of boundary, but there are NAs in the window -&gt;  two ways to deal with that, set the value to na or apply the statistic just on the remaining vaues.</a:t>
            </a:r>
            <a:endParaRPr/>
          </a:p>
          <a:p>
            <a:pPr marL="0" lvl="0" indent="0" algn="l" rtl="0">
              <a:spcBef>
                <a:spcPts val="0"/>
              </a:spcBef>
              <a:spcAft>
                <a:spcPts val="0"/>
              </a:spcAft>
              <a:buNone/>
            </a:pPr>
            <a:endParaRPr/>
          </a:p>
          <a:p>
            <a:pPr marL="0" lvl="0" indent="0" algn="l" rtl="0">
              <a:spcBef>
                <a:spcPts val="0"/>
              </a:spcBef>
              <a:spcAft>
                <a:spcPts val="0"/>
              </a:spcAft>
              <a:buNone/>
            </a:pPr>
            <a:r>
              <a:rPr lang="en"/>
              <a:t>Approach 2: Shrink neighborhood window. Now no more cells outside of boundary inside the window. In order to do so, the algorithm has to determine whether the processed cell is at the edge of the input raster or not.</a:t>
            </a:r>
            <a:endParaRPr/>
          </a:p>
        </p:txBody>
      </p:sp>
    </p:spTree>
    <p:extLst>
      <p:ext uri="{BB962C8B-B14F-4D97-AF65-F5344CB8AC3E}">
        <p14:creationId xmlns:p14="http://schemas.microsoft.com/office/powerpoint/2010/main" val="1082358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90d66ac4fd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90d66ac4fd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This slide shows the overall flow of our coding. It all starts with an input raster. The algorithm iterates through all of its cells and colects all values that are in the neighbourhood window. This window is defined by the shape (rectangle, circle, wedge) and parameters (height, width, radius, angles). When all values are collected we calculate the statistics (max, min, std dev, mean for example). In this step, when there are NAs, the parameter "ignore no data" determines how to deal with those cells, by the 2 ways we explained before. The resulting value is going to be put into the output raster.</a:t>
            </a:r>
            <a:endParaRPr/>
          </a:p>
        </p:txBody>
      </p:sp>
    </p:spTree>
    <p:extLst>
      <p:ext uri="{BB962C8B-B14F-4D97-AF65-F5344CB8AC3E}">
        <p14:creationId xmlns:p14="http://schemas.microsoft.com/office/powerpoint/2010/main" val="200508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10f02f13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910f02f13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last 3 slides will show the input and output of the focal statistics calculation for the 3 shapes and 3 different statistics.</a:t>
            </a:r>
            <a:endParaRPr/>
          </a:p>
          <a:p>
            <a:pPr marL="0" lvl="0" indent="0" algn="l" rtl="0">
              <a:spcBef>
                <a:spcPts val="0"/>
              </a:spcBef>
              <a:spcAft>
                <a:spcPts val="0"/>
              </a:spcAft>
              <a:buNone/>
            </a:pPr>
            <a:endParaRPr/>
          </a:p>
          <a:p>
            <a:pPr marL="0" lvl="0" indent="0" algn="l" rtl="0">
              <a:spcBef>
                <a:spcPts val="0"/>
              </a:spcBef>
              <a:spcAft>
                <a:spcPts val="0"/>
              </a:spcAft>
              <a:buNone/>
            </a:pPr>
            <a:r>
              <a:rPr lang="en"/>
              <a:t>Some examples for the results we have, with ignore_nodata = True</a:t>
            </a:r>
            <a:endParaRPr/>
          </a:p>
        </p:txBody>
      </p:sp>
    </p:spTree>
    <p:extLst>
      <p:ext uri="{BB962C8B-B14F-4D97-AF65-F5344CB8AC3E}">
        <p14:creationId xmlns:p14="http://schemas.microsoft.com/office/powerpoint/2010/main" val="549878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2100"/>
              <a:buNone/>
              <a:defRPr sz="2100">
                <a:solidFill>
                  <a:schemeClr val="lt1"/>
                </a:solidFill>
              </a:defRPr>
            </a:lvl1pPr>
            <a:lvl2pPr lvl="1" rtl="0">
              <a:lnSpc>
                <a:spcPct val="100000"/>
              </a:lnSpc>
              <a:spcBef>
                <a:spcPts val="0"/>
              </a:spcBef>
              <a:spcAft>
                <a:spcPts val="0"/>
              </a:spcAft>
              <a:buClr>
                <a:schemeClr val="lt1"/>
              </a:buClr>
              <a:buSzPts val="2100"/>
              <a:buNone/>
              <a:defRPr sz="2100">
                <a:solidFill>
                  <a:schemeClr val="lt1"/>
                </a:solidFill>
              </a:defRPr>
            </a:lvl2pPr>
            <a:lvl3pPr lvl="2" rtl="0">
              <a:lnSpc>
                <a:spcPct val="100000"/>
              </a:lnSpc>
              <a:spcBef>
                <a:spcPts val="0"/>
              </a:spcBef>
              <a:spcAft>
                <a:spcPts val="0"/>
              </a:spcAft>
              <a:buClr>
                <a:schemeClr val="lt1"/>
              </a:buClr>
              <a:buSzPts val="2100"/>
              <a:buNone/>
              <a:defRPr sz="2100">
                <a:solidFill>
                  <a:schemeClr val="lt1"/>
                </a:solidFill>
              </a:defRPr>
            </a:lvl3pPr>
            <a:lvl4pPr lvl="3" rtl="0">
              <a:lnSpc>
                <a:spcPct val="100000"/>
              </a:lnSpc>
              <a:spcBef>
                <a:spcPts val="0"/>
              </a:spcBef>
              <a:spcAft>
                <a:spcPts val="0"/>
              </a:spcAft>
              <a:buClr>
                <a:schemeClr val="lt1"/>
              </a:buClr>
              <a:buSzPts val="2100"/>
              <a:buNone/>
              <a:defRPr sz="2100">
                <a:solidFill>
                  <a:schemeClr val="lt1"/>
                </a:solidFill>
              </a:defRPr>
            </a:lvl4pPr>
            <a:lvl5pPr lvl="4" rtl="0">
              <a:lnSpc>
                <a:spcPct val="100000"/>
              </a:lnSpc>
              <a:spcBef>
                <a:spcPts val="0"/>
              </a:spcBef>
              <a:spcAft>
                <a:spcPts val="0"/>
              </a:spcAft>
              <a:buClr>
                <a:schemeClr val="lt1"/>
              </a:buClr>
              <a:buSzPts val="2100"/>
              <a:buNone/>
              <a:defRPr sz="2100">
                <a:solidFill>
                  <a:schemeClr val="lt1"/>
                </a:solidFill>
              </a:defRPr>
            </a:lvl5pPr>
            <a:lvl6pPr lvl="5" rtl="0">
              <a:lnSpc>
                <a:spcPct val="100000"/>
              </a:lnSpc>
              <a:spcBef>
                <a:spcPts val="0"/>
              </a:spcBef>
              <a:spcAft>
                <a:spcPts val="0"/>
              </a:spcAft>
              <a:buClr>
                <a:schemeClr val="lt1"/>
              </a:buClr>
              <a:buSzPts val="2100"/>
              <a:buNone/>
              <a:defRPr sz="2100">
                <a:solidFill>
                  <a:schemeClr val="lt1"/>
                </a:solidFill>
              </a:defRPr>
            </a:lvl6pPr>
            <a:lvl7pPr lvl="6" rtl="0">
              <a:lnSpc>
                <a:spcPct val="100000"/>
              </a:lnSpc>
              <a:spcBef>
                <a:spcPts val="0"/>
              </a:spcBef>
              <a:spcAft>
                <a:spcPts val="0"/>
              </a:spcAft>
              <a:buClr>
                <a:schemeClr val="lt1"/>
              </a:buClr>
              <a:buSzPts val="2100"/>
              <a:buNone/>
              <a:defRPr sz="2100">
                <a:solidFill>
                  <a:schemeClr val="lt1"/>
                </a:solidFill>
              </a:defRPr>
            </a:lvl7pPr>
            <a:lvl8pPr lvl="7" rtl="0">
              <a:lnSpc>
                <a:spcPct val="100000"/>
              </a:lnSpc>
              <a:spcBef>
                <a:spcPts val="0"/>
              </a:spcBef>
              <a:spcAft>
                <a:spcPts val="0"/>
              </a:spcAft>
              <a:buClr>
                <a:schemeClr val="lt1"/>
              </a:buClr>
              <a:buSzPts val="2100"/>
              <a:buNone/>
              <a:defRPr sz="2100">
                <a:solidFill>
                  <a:schemeClr val="lt1"/>
                </a:solidFill>
              </a:defRPr>
            </a:lvl8pPr>
            <a:lvl9pPr lvl="8"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2000"/>
              <a:buNone/>
              <a:defRPr sz="12000">
                <a:solidFill>
                  <a:schemeClr val="lt1"/>
                </a:solidFill>
              </a:defRPr>
            </a:lvl1pPr>
            <a:lvl2pPr lvl="1" algn="ctr" rtl="0">
              <a:spcBef>
                <a:spcPts val="0"/>
              </a:spcBef>
              <a:spcAft>
                <a:spcPts val="0"/>
              </a:spcAft>
              <a:buClr>
                <a:schemeClr val="lt1"/>
              </a:buClr>
              <a:buSzPts val="12000"/>
              <a:buNone/>
              <a:defRPr sz="12000">
                <a:solidFill>
                  <a:schemeClr val="lt1"/>
                </a:solidFill>
              </a:defRPr>
            </a:lvl2pPr>
            <a:lvl3pPr lvl="2" algn="ctr" rtl="0">
              <a:spcBef>
                <a:spcPts val="0"/>
              </a:spcBef>
              <a:spcAft>
                <a:spcPts val="0"/>
              </a:spcAft>
              <a:buClr>
                <a:schemeClr val="lt1"/>
              </a:buClr>
              <a:buSzPts val="12000"/>
              <a:buNone/>
              <a:defRPr sz="12000">
                <a:solidFill>
                  <a:schemeClr val="lt1"/>
                </a:solidFill>
              </a:defRPr>
            </a:lvl3pPr>
            <a:lvl4pPr lvl="3" algn="ctr" rtl="0">
              <a:spcBef>
                <a:spcPts val="0"/>
              </a:spcBef>
              <a:spcAft>
                <a:spcPts val="0"/>
              </a:spcAft>
              <a:buClr>
                <a:schemeClr val="lt1"/>
              </a:buClr>
              <a:buSzPts val="12000"/>
              <a:buNone/>
              <a:defRPr sz="12000">
                <a:solidFill>
                  <a:schemeClr val="lt1"/>
                </a:solidFill>
              </a:defRPr>
            </a:lvl4pPr>
            <a:lvl5pPr lvl="4" algn="ctr" rtl="0">
              <a:spcBef>
                <a:spcPts val="0"/>
              </a:spcBef>
              <a:spcAft>
                <a:spcPts val="0"/>
              </a:spcAft>
              <a:buClr>
                <a:schemeClr val="lt1"/>
              </a:buClr>
              <a:buSzPts val="12000"/>
              <a:buNone/>
              <a:defRPr sz="12000">
                <a:solidFill>
                  <a:schemeClr val="lt1"/>
                </a:solidFill>
              </a:defRPr>
            </a:lvl5pPr>
            <a:lvl6pPr lvl="5" algn="ctr" rtl="0">
              <a:spcBef>
                <a:spcPts val="0"/>
              </a:spcBef>
              <a:spcAft>
                <a:spcPts val="0"/>
              </a:spcAft>
              <a:buClr>
                <a:schemeClr val="lt1"/>
              </a:buClr>
              <a:buSzPts val="12000"/>
              <a:buNone/>
              <a:defRPr sz="12000">
                <a:solidFill>
                  <a:schemeClr val="lt1"/>
                </a:solidFill>
              </a:defRPr>
            </a:lvl6pPr>
            <a:lvl7pPr lvl="6" algn="ctr" rtl="0">
              <a:spcBef>
                <a:spcPts val="0"/>
              </a:spcBef>
              <a:spcAft>
                <a:spcPts val="0"/>
              </a:spcAft>
              <a:buClr>
                <a:schemeClr val="lt1"/>
              </a:buClr>
              <a:buSzPts val="12000"/>
              <a:buNone/>
              <a:defRPr sz="12000">
                <a:solidFill>
                  <a:schemeClr val="lt1"/>
                </a:solidFill>
              </a:defRPr>
            </a:lvl7pPr>
            <a:lvl8pPr lvl="7" algn="ctr" rtl="0">
              <a:spcBef>
                <a:spcPts val="0"/>
              </a:spcBef>
              <a:spcAft>
                <a:spcPts val="0"/>
              </a:spcAft>
              <a:buClr>
                <a:schemeClr val="lt1"/>
              </a:buClr>
              <a:buSzPts val="12000"/>
              <a:buNone/>
              <a:defRPr sz="12000">
                <a:solidFill>
                  <a:schemeClr val="lt1"/>
                </a:solidFill>
              </a:defRPr>
            </a:lvl8pPr>
            <a:lvl9pPr lvl="8" algn="ctr" rtl="0">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Clr>
                <a:schemeClr val="lt1"/>
              </a:buClr>
              <a:buSzPts val="1800"/>
              <a:buChar char="●"/>
              <a:defRPr>
                <a:solidFill>
                  <a:schemeClr val="lt1"/>
                </a:solidFill>
              </a:defRPr>
            </a:lvl1pPr>
            <a:lvl2pPr marL="914400" lvl="1" indent="-317500" algn="ctr" rtl="0">
              <a:spcBef>
                <a:spcPts val="1600"/>
              </a:spcBef>
              <a:spcAft>
                <a:spcPts val="0"/>
              </a:spcAft>
              <a:buClr>
                <a:schemeClr val="lt1"/>
              </a:buClr>
              <a:buSzPts val="1400"/>
              <a:buChar char="○"/>
              <a:defRPr>
                <a:solidFill>
                  <a:schemeClr val="lt1"/>
                </a:solidFill>
              </a:defRPr>
            </a:lvl2pPr>
            <a:lvl3pPr marL="1371600" lvl="2" indent="-317500" algn="ctr" rtl="0">
              <a:spcBef>
                <a:spcPts val="1600"/>
              </a:spcBef>
              <a:spcAft>
                <a:spcPts val="0"/>
              </a:spcAft>
              <a:buClr>
                <a:schemeClr val="lt1"/>
              </a:buClr>
              <a:buSzPts val="1400"/>
              <a:buChar char="■"/>
              <a:defRPr>
                <a:solidFill>
                  <a:schemeClr val="lt1"/>
                </a:solidFill>
              </a:defRPr>
            </a:lvl3pPr>
            <a:lvl4pPr marL="1828800" lvl="3" indent="-317500" algn="ctr" rtl="0">
              <a:spcBef>
                <a:spcPts val="1600"/>
              </a:spcBef>
              <a:spcAft>
                <a:spcPts val="0"/>
              </a:spcAft>
              <a:buClr>
                <a:schemeClr val="lt1"/>
              </a:buClr>
              <a:buSzPts val="1400"/>
              <a:buChar char="●"/>
              <a:defRPr>
                <a:solidFill>
                  <a:schemeClr val="lt1"/>
                </a:solidFill>
              </a:defRPr>
            </a:lvl4pPr>
            <a:lvl5pPr marL="2286000" lvl="4" indent="-317500" algn="ctr" rtl="0">
              <a:spcBef>
                <a:spcPts val="1600"/>
              </a:spcBef>
              <a:spcAft>
                <a:spcPts val="0"/>
              </a:spcAft>
              <a:buClr>
                <a:schemeClr val="lt1"/>
              </a:buClr>
              <a:buSzPts val="1400"/>
              <a:buChar char="○"/>
              <a:defRPr>
                <a:solidFill>
                  <a:schemeClr val="lt1"/>
                </a:solidFill>
              </a:defRPr>
            </a:lvl5pPr>
            <a:lvl6pPr marL="2743200" lvl="5" indent="-317500" algn="ctr" rtl="0">
              <a:spcBef>
                <a:spcPts val="1600"/>
              </a:spcBef>
              <a:spcAft>
                <a:spcPts val="0"/>
              </a:spcAft>
              <a:buClr>
                <a:schemeClr val="lt1"/>
              </a:buClr>
              <a:buSzPts val="1400"/>
              <a:buChar char="■"/>
              <a:defRPr>
                <a:solidFill>
                  <a:schemeClr val="lt1"/>
                </a:solidFill>
              </a:defRPr>
            </a:lvl6pPr>
            <a:lvl7pPr marL="3200400" lvl="6" indent="-317500" algn="ctr" rtl="0">
              <a:spcBef>
                <a:spcPts val="1600"/>
              </a:spcBef>
              <a:spcAft>
                <a:spcPts val="0"/>
              </a:spcAft>
              <a:buClr>
                <a:schemeClr val="lt1"/>
              </a:buClr>
              <a:buSzPts val="1400"/>
              <a:buChar char="●"/>
              <a:defRPr>
                <a:solidFill>
                  <a:schemeClr val="lt1"/>
                </a:solidFill>
              </a:defRPr>
            </a:lvl7pPr>
            <a:lvl8pPr marL="3657600" lvl="7" indent="-317500" algn="ctr" rtl="0">
              <a:spcBef>
                <a:spcPts val="1600"/>
              </a:spcBef>
              <a:spcAft>
                <a:spcPts val="0"/>
              </a:spcAft>
              <a:buClr>
                <a:schemeClr val="lt1"/>
              </a:buClr>
              <a:buSzPts val="1400"/>
              <a:buChar char="○"/>
              <a:defRPr>
                <a:solidFill>
                  <a:schemeClr val="lt1"/>
                </a:solidFill>
              </a:defRPr>
            </a:lvl8pPr>
            <a:lvl9pPr marL="4114800" lvl="8" indent="-317500" algn="ctr" rtl="0">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200"/>
              <a:buNone/>
              <a:defRPr sz="42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rt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rtl="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rtl="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1"/>
                </a:solidFill>
                <a:latin typeface="Roboto"/>
                <a:ea typeface="Roboto"/>
                <a:cs typeface="Roboto"/>
                <a:sym typeface="Roboto"/>
              </a:defRPr>
            </a:lvl1pPr>
            <a:lvl2pPr lvl="1" algn="r" rtl="0">
              <a:buNone/>
              <a:defRPr sz="1000">
                <a:solidFill>
                  <a:schemeClr val="lt1"/>
                </a:solidFill>
                <a:latin typeface="Roboto"/>
                <a:ea typeface="Roboto"/>
                <a:cs typeface="Roboto"/>
                <a:sym typeface="Roboto"/>
              </a:defRPr>
            </a:lvl2pPr>
            <a:lvl3pPr lvl="2" algn="r" rtl="0">
              <a:buNone/>
              <a:defRPr sz="1000">
                <a:solidFill>
                  <a:schemeClr val="lt1"/>
                </a:solidFill>
                <a:latin typeface="Roboto"/>
                <a:ea typeface="Roboto"/>
                <a:cs typeface="Roboto"/>
                <a:sym typeface="Roboto"/>
              </a:defRPr>
            </a:lvl3pPr>
            <a:lvl4pPr lvl="3" algn="r" rtl="0">
              <a:buNone/>
              <a:defRPr sz="1000">
                <a:solidFill>
                  <a:schemeClr val="lt1"/>
                </a:solidFill>
                <a:latin typeface="Roboto"/>
                <a:ea typeface="Roboto"/>
                <a:cs typeface="Roboto"/>
                <a:sym typeface="Roboto"/>
              </a:defRPr>
            </a:lvl4pPr>
            <a:lvl5pPr lvl="4" algn="r" rtl="0">
              <a:buNone/>
              <a:defRPr sz="1000">
                <a:solidFill>
                  <a:schemeClr val="lt1"/>
                </a:solidFill>
                <a:latin typeface="Roboto"/>
                <a:ea typeface="Roboto"/>
                <a:cs typeface="Roboto"/>
                <a:sym typeface="Roboto"/>
              </a:defRPr>
            </a:lvl5pPr>
            <a:lvl6pPr lvl="5" algn="r" rtl="0">
              <a:buNone/>
              <a:defRPr sz="1000">
                <a:solidFill>
                  <a:schemeClr val="lt1"/>
                </a:solidFill>
                <a:latin typeface="Roboto"/>
                <a:ea typeface="Roboto"/>
                <a:cs typeface="Roboto"/>
                <a:sym typeface="Roboto"/>
              </a:defRPr>
            </a:lvl6pPr>
            <a:lvl7pPr lvl="6" algn="r" rtl="0">
              <a:buNone/>
              <a:defRPr sz="1000">
                <a:solidFill>
                  <a:schemeClr val="lt1"/>
                </a:solidFill>
                <a:latin typeface="Roboto"/>
                <a:ea typeface="Roboto"/>
                <a:cs typeface="Roboto"/>
                <a:sym typeface="Roboto"/>
              </a:defRPr>
            </a:lvl7pPr>
            <a:lvl8pPr lvl="7" algn="r" rtl="0">
              <a:buNone/>
              <a:defRPr sz="1000">
                <a:solidFill>
                  <a:schemeClr val="lt1"/>
                </a:solidFill>
                <a:latin typeface="Roboto"/>
                <a:ea typeface="Roboto"/>
                <a:cs typeface="Roboto"/>
                <a:sym typeface="Roboto"/>
              </a:defRPr>
            </a:lvl8pPr>
            <a:lvl9pPr lvl="8" algn="r" rtl="0">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1" Type="http://schemas.microsoft.com/office/2007/relationships/media" Target="../media/media1.m4a"/><Relationship Id="rId2" Type="http://schemas.openxmlformats.org/officeDocument/2006/relationships/audio" Target="../media/media1.m4a"/></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0.xml"/><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1.png"/><Relationship Id="rId1" Type="http://schemas.microsoft.com/office/2007/relationships/media" Target="../media/media10.m4a"/><Relationship Id="rId2" Type="http://schemas.openxmlformats.org/officeDocument/2006/relationships/audio" Target="../media/media10.m4a"/></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11.xml"/><Relationship Id="rId5" Type="http://schemas.openxmlformats.org/officeDocument/2006/relationships/image" Target="../media/image13.png"/><Relationship Id="rId6" Type="http://schemas.openxmlformats.org/officeDocument/2006/relationships/image" Target="../media/image16.png"/><Relationship Id="rId7" Type="http://schemas.openxmlformats.org/officeDocument/2006/relationships/image" Target="../media/image1.png"/><Relationship Id="rId1" Type="http://schemas.microsoft.com/office/2007/relationships/media" Target="../media/media11.m4a"/><Relationship Id="rId2" Type="http://schemas.openxmlformats.org/officeDocument/2006/relationships/audio" Target="../media/media11.m4a"/></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2.xml"/><Relationship Id="rId5" Type="http://schemas.openxmlformats.org/officeDocument/2006/relationships/image" Target="../media/image1.png"/><Relationship Id="rId1" Type="http://schemas.microsoft.com/office/2007/relationships/media" Target="../media/media2.m4a"/><Relationship Id="rId2" Type="http://schemas.openxmlformats.org/officeDocument/2006/relationships/audio" Target="../media/media2.m4a"/></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3.xml"/><Relationship Id="rId5" Type="http://schemas.openxmlformats.org/officeDocument/2006/relationships/image" Target="../media/image1.png"/><Relationship Id="rId1" Type="http://schemas.microsoft.com/office/2007/relationships/media" Target="../media/media3.m4a"/><Relationship Id="rId2" Type="http://schemas.openxmlformats.org/officeDocument/2006/relationships/audio" Target="../media/media3.m4a"/></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4.xml"/><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1.png"/><Relationship Id="rId1" Type="http://schemas.microsoft.com/office/2007/relationships/media" Target="../media/media4.m4a"/><Relationship Id="rId2" Type="http://schemas.openxmlformats.org/officeDocument/2006/relationships/audio" Target="../media/media4.m4a"/></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5.xml"/><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1.png"/><Relationship Id="rId1" Type="http://schemas.microsoft.com/office/2007/relationships/media" Target="../media/media5.m4a"/><Relationship Id="rId2" Type="http://schemas.openxmlformats.org/officeDocument/2006/relationships/audio" Target="../media/media5.m4a"/></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6.xml"/><Relationship Id="rId5" Type="http://schemas.openxmlformats.org/officeDocument/2006/relationships/image" Target="../media/image8.png"/><Relationship Id="rId6" Type="http://schemas.openxmlformats.org/officeDocument/2006/relationships/image" Target="../media/image1.png"/><Relationship Id="rId1" Type="http://schemas.microsoft.com/office/2007/relationships/media" Target="../media/media6.m4a"/><Relationship Id="rId2" Type="http://schemas.openxmlformats.org/officeDocument/2006/relationships/audio" Target="../media/media6.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7.xml"/><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png"/><Relationship Id="rId1" Type="http://schemas.microsoft.com/office/2007/relationships/media" Target="../media/media7.m4a"/><Relationship Id="rId2" Type="http://schemas.openxmlformats.org/officeDocument/2006/relationships/audio" Target="../media/media7.m4a"/></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8.xml"/><Relationship Id="rId5" Type="http://schemas.openxmlformats.org/officeDocument/2006/relationships/image" Target="../media/image12.png"/><Relationship Id="rId6" Type="http://schemas.openxmlformats.org/officeDocument/2006/relationships/image" Target="../media/image1.png"/><Relationship Id="rId1" Type="http://schemas.microsoft.com/office/2007/relationships/media" Target="../media/media8.m4a"/><Relationship Id="rId2" Type="http://schemas.openxmlformats.org/officeDocument/2006/relationships/audio" Target="../media/media8.m4a"/></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4" Type="http://schemas.openxmlformats.org/officeDocument/2006/relationships/notesSlide" Target="../notesSlides/notesSlide9.xml"/><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png"/><Relationship Id="rId1" Type="http://schemas.microsoft.com/office/2007/relationships/media" Target="../media/media9.m4a"/><Relationship Id="rId2" Type="http://schemas.openxmlformats.org/officeDocument/2006/relationships/audio" Target="../media/media9.m4a"/></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a:t>GIS+ Focal Statistics </a:t>
            </a:r>
            <a:endParaRPr sz="360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Prof. Dr. Holger Weinacker</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r>
              <a:rPr lang="en"/>
              <a:t>Brigitte Häuser, Guilherme Arruda, Manuel Händel</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904"/>
    </mc:Choice>
    <mc:Fallback>
      <p:transition spd="slow" advTm="18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2"/>
          <p:cNvSpPr txBox="1">
            <a:spLocks noGrp="1"/>
          </p:cNvSpPr>
          <p:nvPr>
            <p:ph type="title"/>
          </p:nvPr>
        </p:nvSpPr>
        <p:spPr>
          <a:xfrm>
            <a:off x="311700" y="2001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pSp>
        <p:nvGrpSpPr>
          <p:cNvPr id="212" name="Google Shape;212;p22"/>
          <p:cNvGrpSpPr/>
          <p:nvPr/>
        </p:nvGrpSpPr>
        <p:grpSpPr>
          <a:xfrm>
            <a:off x="222199" y="879258"/>
            <a:ext cx="8470396" cy="4103438"/>
            <a:chOff x="431925" y="1304875"/>
            <a:chExt cx="2628925" cy="3416400"/>
          </a:xfrm>
        </p:grpSpPr>
        <p:sp>
          <p:nvSpPr>
            <p:cNvPr id="213" name="Google Shape;213;p22"/>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2"/>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 name="Google Shape;215;p22"/>
          <p:cNvSpPr txBox="1">
            <a:spLocks noGrp="1"/>
          </p:cNvSpPr>
          <p:nvPr>
            <p:ph type="body" idx="4294967295"/>
          </p:nvPr>
        </p:nvSpPr>
        <p:spPr>
          <a:xfrm>
            <a:off x="311700" y="1809025"/>
            <a:ext cx="8291400" cy="30663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sz="1400">
              <a:solidFill>
                <a:srgbClr val="000000"/>
              </a:solidFill>
              <a:latin typeface="Arial"/>
              <a:ea typeface="Arial"/>
              <a:cs typeface="Arial"/>
              <a:sym typeface="Arial"/>
            </a:endParaRPr>
          </a:p>
        </p:txBody>
      </p:sp>
      <p:sp>
        <p:nvSpPr>
          <p:cNvPr id="216" name="Google Shape;216;p22"/>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17" name="Google Shape;217;p22"/>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18" name="Google Shape;218;p22"/>
          <p:cNvPicPr preferRelativeResize="0"/>
          <p:nvPr/>
        </p:nvPicPr>
        <p:blipFill>
          <a:blip r:embed="rId5">
            <a:alphaModFix/>
          </a:blip>
          <a:stretch>
            <a:fillRect/>
          </a:stretch>
        </p:blipFill>
        <p:spPr>
          <a:xfrm>
            <a:off x="419825" y="1587125"/>
            <a:ext cx="2044125" cy="3066226"/>
          </a:xfrm>
          <a:prstGeom prst="rect">
            <a:avLst/>
          </a:prstGeom>
          <a:noFill/>
          <a:ln>
            <a:noFill/>
          </a:ln>
        </p:spPr>
      </p:pic>
      <p:sp>
        <p:nvSpPr>
          <p:cNvPr id="219" name="Google Shape;219;p22"/>
          <p:cNvSpPr txBox="1"/>
          <p:nvPr/>
        </p:nvSpPr>
        <p:spPr>
          <a:xfrm>
            <a:off x="775850" y="4653300"/>
            <a:ext cx="1688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Original data</a:t>
            </a:r>
            <a:endParaRPr>
              <a:latin typeface="Roboto"/>
              <a:ea typeface="Roboto"/>
              <a:cs typeface="Roboto"/>
              <a:sym typeface="Roboto"/>
            </a:endParaRPr>
          </a:p>
        </p:txBody>
      </p:sp>
      <p:sp>
        <p:nvSpPr>
          <p:cNvPr id="220" name="Google Shape;220;p22"/>
          <p:cNvSpPr/>
          <p:nvPr/>
        </p:nvSpPr>
        <p:spPr>
          <a:xfrm>
            <a:off x="2892850" y="2429275"/>
            <a:ext cx="2482200" cy="1157100"/>
          </a:xfrm>
          <a:prstGeom prst="rightArrow">
            <a:avLst>
              <a:gd name="adj1" fmla="val 50000"/>
              <a:gd name="adj2" fmla="val 5000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Circle with radius = 3, </a:t>
            </a:r>
            <a:br>
              <a:rPr lang="en"/>
            </a:br>
            <a:r>
              <a:rPr lang="en"/>
              <a:t>max</a:t>
            </a:r>
            <a:endParaRPr/>
          </a:p>
        </p:txBody>
      </p:sp>
      <p:sp>
        <p:nvSpPr>
          <p:cNvPr id="221" name="Google Shape;221;p22"/>
          <p:cNvSpPr txBox="1"/>
          <p:nvPr/>
        </p:nvSpPr>
        <p:spPr>
          <a:xfrm>
            <a:off x="6366850" y="4653300"/>
            <a:ext cx="12897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Output data</a:t>
            </a:r>
            <a:endParaRPr>
              <a:latin typeface="Roboto"/>
              <a:ea typeface="Roboto"/>
              <a:cs typeface="Roboto"/>
              <a:sym typeface="Roboto"/>
            </a:endParaRPr>
          </a:p>
        </p:txBody>
      </p:sp>
      <p:pic>
        <p:nvPicPr>
          <p:cNvPr id="222" name="Google Shape;222;p22"/>
          <p:cNvPicPr preferRelativeResize="0"/>
          <p:nvPr/>
        </p:nvPicPr>
        <p:blipFill>
          <a:blip r:embed="rId6">
            <a:alphaModFix/>
          </a:blip>
          <a:stretch>
            <a:fillRect/>
          </a:stretch>
        </p:blipFill>
        <p:spPr>
          <a:xfrm>
            <a:off x="5859363" y="1587150"/>
            <a:ext cx="2044125" cy="3066187"/>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7028"/>
    </mc:Choice>
    <mc:Fallback>
      <p:transition spd="slow" advTm="1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23"/>
          <p:cNvSpPr txBox="1">
            <a:spLocks noGrp="1"/>
          </p:cNvSpPr>
          <p:nvPr>
            <p:ph type="title"/>
          </p:nvPr>
        </p:nvSpPr>
        <p:spPr>
          <a:xfrm>
            <a:off x="311700" y="2001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pSp>
        <p:nvGrpSpPr>
          <p:cNvPr id="228" name="Google Shape;228;p23"/>
          <p:cNvGrpSpPr/>
          <p:nvPr/>
        </p:nvGrpSpPr>
        <p:grpSpPr>
          <a:xfrm>
            <a:off x="222199" y="879258"/>
            <a:ext cx="8470396" cy="4103438"/>
            <a:chOff x="431925" y="1304875"/>
            <a:chExt cx="2628925" cy="3416400"/>
          </a:xfrm>
        </p:grpSpPr>
        <p:sp>
          <p:nvSpPr>
            <p:cNvPr id="229" name="Google Shape;229;p23"/>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3"/>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1" name="Google Shape;231;p23"/>
          <p:cNvSpPr txBox="1">
            <a:spLocks noGrp="1"/>
          </p:cNvSpPr>
          <p:nvPr>
            <p:ph type="body" idx="4294967295"/>
          </p:nvPr>
        </p:nvSpPr>
        <p:spPr>
          <a:xfrm>
            <a:off x="311700" y="1809025"/>
            <a:ext cx="8291400" cy="30663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sz="1400">
              <a:solidFill>
                <a:srgbClr val="000000"/>
              </a:solidFill>
              <a:latin typeface="Arial"/>
              <a:ea typeface="Arial"/>
              <a:cs typeface="Arial"/>
              <a:sym typeface="Arial"/>
            </a:endParaRPr>
          </a:p>
        </p:txBody>
      </p:sp>
      <p:sp>
        <p:nvSpPr>
          <p:cNvPr id="232" name="Google Shape;232;p23"/>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33" name="Google Shape;233;p23"/>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34" name="Google Shape;234;p23"/>
          <p:cNvPicPr preferRelativeResize="0"/>
          <p:nvPr/>
        </p:nvPicPr>
        <p:blipFill>
          <a:blip r:embed="rId5">
            <a:alphaModFix/>
          </a:blip>
          <a:stretch>
            <a:fillRect/>
          </a:stretch>
        </p:blipFill>
        <p:spPr>
          <a:xfrm>
            <a:off x="419825" y="1587125"/>
            <a:ext cx="2044125" cy="3066226"/>
          </a:xfrm>
          <a:prstGeom prst="rect">
            <a:avLst/>
          </a:prstGeom>
          <a:noFill/>
          <a:ln>
            <a:noFill/>
          </a:ln>
        </p:spPr>
      </p:pic>
      <p:sp>
        <p:nvSpPr>
          <p:cNvPr id="235" name="Google Shape;235;p23"/>
          <p:cNvSpPr txBox="1"/>
          <p:nvPr/>
        </p:nvSpPr>
        <p:spPr>
          <a:xfrm>
            <a:off x="775850" y="4653300"/>
            <a:ext cx="1688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Original data</a:t>
            </a:r>
            <a:endParaRPr>
              <a:latin typeface="Roboto"/>
              <a:ea typeface="Roboto"/>
              <a:cs typeface="Roboto"/>
              <a:sym typeface="Roboto"/>
            </a:endParaRPr>
          </a:p>
        </p:txBody>
      </p:sp>
      <p:sp>
        <p:nvSpPr>
          <p:cNvPr id="236" name="Google Shape;236;p23"/>
          <p:cNvSpPr/>
          <p:nvPr/>
        </p:nvSpPr>
        <p:spPr>
          <a:xfrm>
            <a:off x="2892850" y="2293925"/>
            <a:ext cx="2482200" cy="1292400"/>
          </a:xfrm>
          <a:prstGeom prst="rightArrow">
            <a:avLst>
              <a:gd name="adj1" fmla="val 50000"/>
              <a:gd name="adj2" fmla="val 5000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Wedge with radius = 3, start angle = 0°, end angle = 135°, std dev</a:t>
            </a:r>
            <a:endParaRPr/>
          </a:p>
        </p:txBody>
      </p:sp>
      <p:sp>
        <p:nvSpPr>
          <p:cNvPr id="237" name="Google Shape;237;p23"/>
          <p:cNvSpPr txBox="1"/>
          <p:nvPr/>
        </p:nvSpPr>
        <p:spPr>
          <a:xfrm>
            <a:off x="6366850" y="4653300"/>
            <a:ext cx="12897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Output data</a:t>
            </a:r>
            <a:endParaRPr>
              <a:latin typeface="Roboto"/>
              <a:ea typeface="Roboto"/>
              <a:cs typeface="Roboto"/>
              <a:sym typeface="Roboto"/>
            </a:endParaRPr>
          </a:p>
        </p:txBody>
      </p:sp>
      <p:pic>
        <p:nvPicPr>
          <p:cNvPr id="238" name="Google Shape;238;p23"/>
          <p:cNvPicPr preferRelativeResize="0"/>
          <p:nvPr/>
        </p:nvPicPr>
        <p:blipFill>
          <a:blip r:embed="rId6">
            <a:alphaModFix/>
          </a:blip>
          <a:stretch>
            <a:fillRect/>
          </a:stretch>
        </p:blipFill>
        <p:spPr>
          <a:xfrm>
            <a:off x="5864325" y="1587138"/>
            <a:ext cx="2044125" cy="3066199"/>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890"/>
    </mc:Choice>
    <mc:Fallback>
      <p:transition spd="slow" advTm="378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Presentation</a:t>
            </a:r>
            <a:endParaRPr/>
          </a:p>
        </p:txBody>
      </p:sp>
      <p:grpSp>
        <p:nvGrpSpPr>
          <p:cNvPr id="92" name="Google Shape;92;p14"/>
          <p:cNvGrpSpPr/>
          <p:nvPr/>
        </p:nvGrpSpPr>
        <p:grpSpPr>
          <a:xfrm>
            <a:off x="185345" y="1275218"/>
            <a:ext cx="2507469" cy="3446123"/>
            <a:chOff x="431925" y="1304875"/>
            <a:chExt cx="2628925" cy="3416400"/>
          </a:xfrm>
        </p:grpSpPr>
        <p:sp>
          <p:nvSpPr>
            <p:cNvPr id="93" name="Google Shape;93;p14"/>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14"/>
          <p:cNvSpPr txBox="1">
            <a:spLocks noGrp="1"/>
          </p:cNvSpPr>
          <p:nvPr>
            <p:ph type="body" idx="4294967295"/>
          </p:nvPr>
        </p:nvSpPr>
        <p:spPr>
          <a:xfrm>
            <a:off x="240150" y="1252161"/>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The Challenge</a:t>
            </a:r>
            <a:endParaRPr dirty="0">
              <a:solidFill>
                <a:schemeClr val="lt1"/>
              </a:solidFill>
            </a:endParaRPr>
          </a:p>
        </p:txBody>
      </p:sp>
      <p:sp>
        <p:nvSpPr>
          <p:cNvPr id="96" name="Google Shape;96;p14"/>
          <p:cNvSpPr txBox="1">
            <a:spLocks noGrp="1"/>
          </p:cNvSpPr>
          <p:nvPr>
            <p:ph type="body" idx="4294967295"/>
          </p:nvPr>
        </p:nvSpPr>
        <p:spPr>
          <a:xfrm>
            <a:off x="311700" y="1850300"/>
            <a:ext cx="23028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a:t>Create an </a:t>
            </a:r>
            <a:r>
              <a:rPr lang="pt-BR" sz="1600" dirty="0" err="1" smtClean="0"/>
              <a:t>i</a:t>
            </a:r>
            <a:r>
              <a:rPr lang="en" sz="1600" dirty="0" smtClean="0"/>
              <a:t>mage-filtering </a:t>
            </a:r>
            <a:r>
              <a:rPr lang="en" sz="1600" dirty="0"/>
              <a:t>tool using the same concepts as Focal Statistics from ArcGIS.</a:t>
            </a:r>
            <a:endParaRPr sz="1600" dirty="0"/>
          </a:p>
        </p:txBody>
      </p:sp>
      <p:grpSp>
        <p:nvGrpSpPr>
          <p:cNvPr id="97" name="Google Shape;97;p14"/>
          <p:cNvGrpSpPr/>
          <p:nvPr/>
        </p:nvGrpSpPr>
        <p:grpSpPr>
          <a:xfrm>
            <a:off x="3001001" y="1275149"/>
            <a:ext cx="2952085" cy="3446123"/>
            <a:chOff x="3320450" y="1304875"/>
            <a:chExt cx="2632500" cy="3416400"/>
          </a:xfrm>
        </p:grpSpPr>
        <p:sp>
          <p:nvSpPr>
            <p:cNvPr id="98" name="Google Shape;98;p14"/>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 name="Google Shape;100;p14"/>
          <p:cNvSpPr txBox="1">
            <a:spLocks noGrp="1"/>
          </p:cNvSpPr>
          <p:nvPr>
            <p:ph type="body" idx="4294967295"/>
          </p:nvPr>
        </p:nvSpPr>
        <p:spPr>
          <a:xfrm>
            <a:off x="3193350" y="1252161"/>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The Context</a:t>
            </a:r>
            <a:endParaRPr dirty="0">
              <a:solidFill>
                <a:schemeClr val="lt1"/>
              </a:solidFill>
            </a:endParaRPr>
          </a:p>
        </p:txBody>
      </p:sp>
      <p:sp>
        <p:nvSpPr>
          <p:cNvPr id="101" name="Google Shape;101;p14"/>
          <p:cNvSpPr txBox="1">
            <a:spLocks noGrp="1"/>
          </p:cNvSpPr>
          <p:nvPr>
            <p:ph type="body" idx="4294967295"/>
          </p:nvPr>
        </p:nvSpPr>
        <p:spPr>
          <a:xfrm>
            <a:off x="3046650" y="1809475"/>
            <a:ext cx="2828700" cy="2835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a:t>The image-filtering tool is a "moving window" that calculates statistics given a specific window size and shape. </a:t>
            </a:r>
            <a:br>
              <a:rPr lang="en" sz="1600"/>
            </a:br>
            <a:r>
              <a:rPr lang="en" sz="1600"/>
              <a:t>Implemented statistics: average, maximum, minimum, std deviation and variance.</a:t>
            </a:r>
            <a:endParaRPr sz="1600"/>
          </a:p>
        </p:txBody>
      </p:sp>
      <p:grpSp>
        <p:nvGrpSpPr>
          <p:cNvPr id="102" name="Google Shape;102;p14"/>
          <p:cNvGrpSpPr/>
          <p:nvPr/>
        </p:nvGrpSpPr>
        <p:grpSpPr>
          <a:xfrm>
            <a:off x="6212550" y="1304875"/>
            <a:ext cx="2632500" cy="3416400"/>
            <a:chOff x="6212550" y="1304875"/>
            <a:chExt cx="2632500" cy="3416400"/>
          </a:xfrm>
        </p:grpSpPr>
        <p:sp>
          <p:nvSpPr>
            <p:cNvPr id="103" name="Google Shape;103;p14"/>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4"/>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4"/>
          <p:cNvSpPr txBox="1">
            <a:spLocks noGrp="1"/>
          </p:cNvSpPr>
          <p:nvPr>
            <p:ph type="body" idx="4294967295"/>
          </p:nvPr>
        </p:nvSpPr>
        <p:spPr>
          <a:xfrm>
            <a:off x="6407825" y="1275150"/>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Problem statement</a:t>
            </a:r>
            <a:endParaRPr>
              <a:solidFill>
                <a:schemeClr val="lt1"/>
              </a:solidFill>
            </a:endParaRPr>
          </a:p>
        </p:txBody>
      </p:sp>
      <p:sp>
        <p:nvSpPr>
          <p:cNvPr id="106" name="Google Shape;106;p14"/>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600" dirty="0" err="1"/>
              <a:t>Programatically</a:t>
            </a:r>
            <a:r>
              <a:rPr lang="en" sz="1600" dirty="0"/>
              <a:t> the most difficult part was implementing the different </a:t>
            </a:r>
            <a:r>
              <a:rPr lang="pt-BR" sz="1600" dirty="0" err="1" smtClean="0"/>
              <a:t>window</a:t>
            </a:r>
            <a:r>
              <a:rPr lang="pt-BR" sz="1600" dirty="0" smtClean="0"/>
              <a:t> </a:t>
            </a:r>
            <a:r>
              <a:rPr lang="pt-BR" sz="1600" dirty="0" err="1" smtClean="0"/>
              <a:t>shapes</a:t>
            </a:r>
            <a:r>
              <a:rPr lang="pt-BR" sz="1600" dirty="0" smtClean="0"/>
              <a:t>, </a:t>
            </a:r>
            <a:r>
              <a:rPr lang="en" sz="1600" dirty="0" smtClean="0"/>
              <a:t>especially </a:t>
            </a:r>
            <a:r>
              <a:rPr lang="en" sz="1600" dirty="0"/>
              <a:t>at the edge of the image, when the window extended past the image boundaries.</a:t>
            </a:r>
            <a:endParaRPr sz="1600" dirty="0"/>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628"/>
    </mc:Choice>
    <mc:Fallback>
      <p:transition spd="slow" advTm="436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Used packages</a:t>
            </a:r>
            <a:endParaRPr/>
          </a:p>
        </p:txBody>
      </p:sp>
      <p:grpSp>
        <p:nvGrpSpPr>
          <p:cNvPr id="112" name="Google Shape;112;p15"/>
          <p:cNvGrpSpPr/>
          <p:nvPr/>
        </p:nvGrpSpPr>
        <p:grpSpPr>
          <a:xfrm>
            <a:off x="285324" y="1268172"/>
            <a:ext cx="8470396" cy="3774097"/>
            <a:chOff x="431925" y="1304875"/>
            <a:chExt cx="2628925" cy="3416400"/>
          </a:xfrm>
        </p:grpSpPr>
        <p:sp>
          <p:nvSpPr>
            <p:cNvPr id="113" name="Google Shape;113;p15"/>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115;p15"/>
          <p:cNvSpPr txBox="1">
            <a:spLocks noGrp="1"/>
          </p:cNvSpPr>
          <p:nvPr>
            <p:ph type="body" idx="4294967295"/>
          </p:nvPr>
        </p:nvSpPr>
        <p:spPr>
          <a:xfrm>
            <a:off x="311700" y="1854650"/>
            <a:ext cx="8291400" cy="27987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457200" lvl="0" indent="-330200" algn="l" rtl="0">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Base Python: standard Python libraries, simplifying the programming process and removing the need to rewrite commonly used commands.</a:t>
            </a:r>
            <a:endParaRPr sz="1600">
              <a:solidFill>
                <a:srgbClr val="000000"/>
              </a:solidFill>
              <a:latin typeface="Arial"/>
              <a:ea typeface="Arial"/>
              <a:cs typeface="Arial"/>
              <a:sym typeface="Arial"/>
            </a:endParaRPr>
          </a:p>
          <a:p>
            <a:pPr marL="457200" lvl="0" indent="0" algn="l" rtl="0">
              <a:lnSpc>
                <a:spcPct val="100000"/>
              </a:lnSpc>
              <a:spcBef>
                <a:spcPts val="0"/>
              </a:spcBef>
              <a:spcAft>
                <a:spcPts val="0"/>
              </a:spcAft>
              <a:buNone/>
            </a:pPr>
            <a:endParaRPr sz="1600">
              <a:solidFill>
                <a:srgbClr val="000000"/>
              </a:solidFill>
              <a:latin typeface="Arial"/>
              <a:ea typeface="Arial"/>
              <a:cs typeface="Arial"/>
              <a:sym typeface="Arial"/>
            </a:endParaRPr>
          </a:p>
          <a:p>
            <a:pPr marL="457200" lvl="0" indent="-330200" algn="l" rtl="0">
              <a:lnSpc>
                <a:spcPct val="100000"/>
              </a:lnSpc>
              <a:spcBef>
                <a:spcPts val="0"/>
              </a:spcBef>
              <a:spcAft>
                <a:spcPts val="0"/>
              </a:spcAft>
              <a:buClr>
                <a:srgbClr val="000000"/>
              </a:buClr>
              <a:buSzPts val="1600"/>
              <a:buFont typeface="Arial"/>
              <a:buChar char="●"/>
            </a:pPr>
            <a:r>
              <a:rPr lang="en" sz="1600">
                <a:solidFill>
                  <a:srgbClr val="000000"/>
                </a:solidFill>
                <a:latin typeface="Arial"/>
                <a:ea typeface="Arial"/>
                <a:cs typeface="Arial"/>
                <a:sym typeface="Arial"/>
              </a:rPr>
              <a:t>Numpy: </a:t>
            </a:r>
            <a:r>
              <a:rPr lang="en" sz="1600">
                <a:solidFill>
                  <a:srgbClr val="000000"/>
                </a:solidFill>
                <a:highlight>
                  <a:srgbClr val="FFFFFF"/>
                </a:highlight>
                <a:latin typeface="Arial"/>
                <a:ea typeface="Arial"/>
                <a:cs typeface="Arial"/>
                <a:sym typeface="Arial"/>
              </a:rPr>
              <a:t>support for large, multi-dimensional arrays and matrices, along with a large collection of high-level mathematical functions to operate on these arrays.</a:t>
            </a:r>
            <a:endParaRPr sz="16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600">
              <a:solidFill>
                <a:srgbClr val="000000"/>
              </a:solidFill>
              <a:highlight>
                <a:srgbClr val="FFFFFF"/>
              </a:highlight>
              <a:latin typeface="Arial"/>
              <a:ea typeface="Arial"/>
              <a:cs typeface="Arial"/>
              <a:sym typeface="Arial"/>
            </a:endParaRPr>
          </a:p>
          <a:p>
            <a:pPr marL="457200" lvl="0" indent="-330200" algn="l" rtl="0">
              <a:lnSpc>
                <a:spcPct val="100000"/>
              </a:lnSpc>
              <a:spcBef>
                <a:spcPts val="0"/>
              </a:spcBef>
              <a:spcAft>
                <a:spcPts val="0"/>
              </a:spcAft>
              <a:buClr>
                <a:srgbClr val="000000"/>
              </a:buClr>
              <a:buSzPts val="1600"/>
              <a:buFont typeface="Arial"/>
              <a:buChar char="●"/>
            </a:pPr>
            <a:r>
              <a:rPr lang="en" sz="1600">
                <a:solidFill>
                  <a:srgbClr val="000000"/>
                </a:solidFill>
                <a:highlight>
                  <a:srgbClr val="FFFFFF"/>
                </a:highlight>
                <a:latin typeface="Arial"/>
                <a:ea typeface="Arial"/>
                <a:cs typeface="Arial"/>
                <a:sym typeface="Arial"/>
              </a:rPr>
              <a:t>Matplotlib: comprehensive library for creating static, animated, and interactive visualizations.</a:t>
            </a:r>
            <a:endParaRPr sz="1600">
              <a:solidFill>
                <a:srgbClr val="000000"/>
              </a:solidFill>
              <a:highlight>
                <a:srgbClr val="FFFFFF"/>
              </a:highlight>
              <a:latin typeface="Arial"/>
              <a:ea typeface="Arial"/>
              <a:cs typeface="Arial"/>
              <a:sym typeface="Arial"/>
            </a:endParaRPr>
          </a:p>
          <a:p>
            <a:pPr marL="45720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sz="1400">
              <a:solidFill>
                <a:srgbClr val="000000"/>
              </a:solidFill>
              <a:latin typeface="Arial"/>
              <a:ea typeface="Arial"/>
              <a:cs typeface="Arial"/>
              <a:sym typeface="Arial"/>
            </a:endParaRPr>
          </a:p>
        </p:txBody>
      </p:sp>
      <p:sp>
        <p:nvSpPr>
          <p:cNvPr id="116" name="Google Shape;116;p15"/>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17" name="Google Shape;117;p15"/>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5192"/>
    </mc:Choice>
    <mc:Fallback>
      <p:transition spd="slow" advTm="25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different neighborhood types</a:t>
            </a:r>
            <a:endParaRPr/>
          </a:p>
        </p:txBody>
      </p:sp>
      <p:grpSp>
        <p:nvGrpSpPr>
          <p:cNvPr id="123" name="Google Shape;123;p16"/>
          <p:cNvGrpSpPr/>
          <p:nvPr/>
        </p:nvGrpSpPr>
        <p:grpSpPr>
          <a:xfrm>
            <a:off x="285324" y="1268172"/>
            <a:ext cx="8470396" cy="3774097"/>
            <a:chOff x="431925" y="1304875"/>
            <a:chExt cx="2628925" cy="3416400"/>
          </a:xfrm>
        </p:grpSpPr>
        <p:sp>
          <p:nvSpPr>
            <p:cNvPr id="124" name="Google Shape;124;p16"/>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6"/>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6" name="Google Shape;126;p16"/>
          <p:cNvSpPr txBox="1">
            <a:spLocks noGrp="1"/>
          </p:cNvSpPr>
          <p:nvPr>
            <p:ph type="body" idx="4294967295"/>
          </p:nvPr>
        </p:nvSpPr>
        <p:spPr>
          <a:xfrm>
            <a:off x="285325" y="1854650"/>
            <a:ext cx="4091400" cy="309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Neighborhood class dictates the shape of the area around each cell used to calculate the statistics. </a:t>
            </a:r>
            <a:endParaRPr sz="1400"/>
          </a:p>
          <a:p>
            <a:pPr marL="0" lvl="0" indent="0" algn="l" rtl="0">
              <a:spcBef>
                <a:spcPts val="1600"/>
              </a:spcBef>
              <a:spcAft>
                <a:spcPts val="0"/>
              </a:spcAft>
              <a:buNone/>
            </a:pPr>
            <a:r>
              <a:rPr lang="en" sz="1400"/>
              <a:t>Available types of neighborhood:</a:t>
            </a:r>
            <a:endParaRPr sz="1400"/>
          </a:p>
          <a:p>
            <a:pPr marL="457200" lvl="0" indent="-317500" algn="l" rtl="0">
              <a:spcBef>
                <a:spcPts val="1600"/>
              </a:spcBef>
              <a:spcAft>
                <a:spcPts val="0"/>
              </a:spcAft>
              <a:buSzPts val="1400"/>
              <a:buChar char="-"/>
            </a:pPr>
            <a:r>
              <a:rPr lang="en" sz="1400"/>
              <a:t>Rectangle (Square inclusive)</a:t>
            </a:r>
            <a:endParaRPr sz="1400"/>
          </a:p>
          <a:p>
            <a:pPr marL="457200" lvl="0" indent="-317500" algn="l" rtl="0">
              <a:spcBef>
                <a:spcPts val="0"/>
              </a:spcBef>
              <a:spcAft>
                <a:spcPts val="0"/>
              </a:spcAft>
              <a:buSzPts val="1400"/>
              <a:buChar char="-"/>
            </a:pPr>
            <a:r>
              <a:rPr lang="en" sz="1400"/>
              <a:t>Circle</a:t>
            </a:r>
            <a:endParaRPr sz="1400"/>
          </a:p>
          <a:p>
            <a:pPr marL="457200" lvl="0" indent="-317500" algn="l" rtl="0">
              <a:spcBef>
                <a:spcPts val="0"/>
              </a:spcBef>
              <a:spcAft>
                <a:spcPts val="0"/>
              </a:spcAft>
              <a:buSzPts val="1400"/>
              <a:buChar char="-"/>
            </a:pPr>
            <a:r>
              <a:rPr lang="en" sz="1400"/>
              <a:t>Wedge</a:t>
            </a:r>
            <a:endParaRPr sz="1400"/>
          </a:p>
        </p:txBody>
      </p:sp>
      <p:sp>
        <p:nvSpPr>
          <p:cNvPr id="127" name="Google Shape;127;p16"/>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28" name="Google Shape;128;p16"/>
          <p:cNvSpPr txBox="1"/>
          <p:nvPr/>
        </p:nvSpPr>
        <p:spPr>
          <a:xfrm>
            <a:off x="4572000" y="1688225"/>
            <a:ext cx="3647400" cy="1610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solidFill>
                <a:schemeClr val="dk2"/>
              </a:solidFill>
              <a:latin typeface="Roboto"/>
              <a:ea typeface="Roboto"/>
              <a:cs typeface="Roboto"/>
              <a:sym typeface="Roboto"/>
            </a:endParaRPr>
          </a:p>
          <a:p>
            <a:pPr marL="0" lvl="0" indent="0" algn="l" rtl="0">
              <a:lnSpc>
                <a:spcPct val="115000"/>
              </a:lnSpc>
              <a:spcBef>
                <a:spcPts val="1600"/>
              </a:spcBef>
              <a:spcAft>
                <a:spcPts val="0"/>
              </a:spcAft>
              <a:buNone/>
            </a:pPr>
            <a:r>
              <a:rPr lang="en">
                <a:solidFill>
                  <a:schemeClr val="dk2"/>
                </a:solidFill>
                <a:latin typeface="Roboto"/>
                <a:ea typeface="Roboto"/>
                <a:cs typeface="Roboto"/>
                <a:sym typeface="Roboto"/>
              </a:rPr>
              <a:t>Fig. 1 shows the different shapes of the filtering tools and its different central pixels: a) rectangle, b) circle and c) wedge window</a:t>
            </a:r>
            <a:endParaRPr>
              <a:solidFill>
                <a:schemeClr val="dk2"/>
              </a:solidFill>
              <a:latin typeface="Roboto"/>
              <a:ea typeface="Roboto"/>
              <a:cs typeface="Roboto"/>
              <a:sym typeface="Roboto"/>
            </a:endParaRPr>
          </a:p>
          <a:p>
            <a:pPr marL="0" lvl="0" indent="0" algn="l" rtl="0">
              <a:spcBef>
                <a:spcPts val="1600"/>
              </a:spcBef>
              <a:spcAft>
                <a:spcPts val="0"/>
              </a:spcAft>
              <a:buNone/>
            </a:pPr>
            <a:endParaRPr>
              <a:latin typeface="Roboto"/>
              <a:ea typeface="Roboto"/>
              <a:cs typeface="Roboto"/>
              <a:sym typeface="Roboto"/>
            </a:endParaRPr>
          </a:p>
        </p:txBody>
      </p:sp>
      <p:pic>
        <p:nvPicPr>
          <p:cNvPr id="129" name="Google Shape;129;p16"/>
          <p:cNvPicPr preferRelativeResize="0"/>
          <p:nvPr/>
        </p:nvPicPr>
        <p:blipFill>
          <a:blip r:embed="rId5">
            <a:alphaModFix/>
          </a:blip>
          <a:stretch>
            <a:fillRect/>
          </a:stretch>
        </p:blipFill>
        <p:spPr>
          <a:xfrm>
            <a:off x="5243225" y="3437757"/>
            <a:ext cx="1587075" cy="1461525"/>
          </a:xfrm>
          <a:prstGeom prst="rect">
            <a:avLst/>
          </a:prstGeom>
          <a:noFill/>
          <a:ln>
            <a:noFill/>
          </a:ln>
        </p:spPr>
      </p:pic>
      <p:pic>
        <p:nvPicPr>
          <p:cNvPr id="130" name="Google Shape;130;p16"/>
          <p:cNvPicPr preferRelativeResize="0"/>
          <p:nvPr/>
        </p:nvPicPr>
        <p:blipFill>
          <a:blip r:embed="rId6">
            <a:alphaModFix/>
          </a:blip>
          <a:stretch>
            <a:fillRect/>
          </a:stretch>
        </p:blipFill>
        <p:spPr>
          <a:xfrm>
            <a:off x="6896625" y="3452137"/>
            <a:ext cx="1587075" cy="1432775"/>
          </a:xfrm>
          <a:prstGeom prst="rect">
            <a:avLst/>
          </a:prstGeom>
          <a:noFill/>
          <a:ln>
            <a:noFill/>
          </a:ln>
        </p:spPr>
      </p:pic>
      <p:pic>
        <p:nvPicPr>
          <p:cNvPr id="131" name="Google Shape;131;p16"/>
          <p:cNvPicPr preferRelativeResize="0"/>
          <p:nvPr/>
        </p:nvPicPr>
        <p:blipFill>
          <a:blip r:embed="rId7">
            <a:alphaModFix/>
          </a:blip>
          <a:stretch>
            <a:fillRect/>
          </a:stretch>
        </p:blipFill>
        <p:spPr>
          <a:xfrm>
            <a:off x="3546000" y="3452400"/>
            <a:ext cx="1587075" cy="1432245"/>
          </a:xfrm>
          <a:prstGeom prst="rect">
            <a:avLst/>
          </a:prstGeom>
          <a:noFill/>
          <a:ln>
            <a:noFill/>
          </a:ln>
        </p:spPr>
      </p:pic>
      <p:sp>
        <p:nvSpPr>
          <p:cNvPr id="132" name="Google Shape;132;p16"/>
          <p:cNvSpPr txBox="1"/>
          <p:nvPr/>
        </p:nvSpPr>
        <p:spPr>
          <a:xfrm>
            <a:off x="3208175" y="4622200"/>
            <a:ext cx="3378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1</a:t>
            </a:r>
            <a:endParaRPr>
              <a:latin typeface="Roboto"/>
              <a:ea typeface="Roboto"/>
              <a:cs typeface="Roboto"/>
              <a:sym typeface="Roboto"/>
            </a:endParaRPr>
          </a:p>
        </p:txBody>
      </p:sp>
      <p:sp>
        <p:nvSpPr>
          <p:cNvPr id="133" name="Google Shape;133;p16"/>
          <p:cNvSpPr txBox="1"/>
          <p:nvPr/>
        </p:nvSpPr>
        <p:spPr>
          <a:xfrm>
            <a:off x="5342913" y="3095750"/>
            <a:ext cx="1346400" cy="34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b) radius = 3</a:t>
            </a:r>
            <a:endParaRPr sz="1100">
              <a:latin typeface="Roboto"/>
              <a:ea typeface="Roboto"/>
              <a:cs typeface="Roboto"/>
              <a:sym typeface="Roboto"/>
            </a:endParaRPr>
          </a:p>
        </p:txBody>
      </p:sp>
      <p:sp>
        <p:nvSpPr>
          <p:cNvPr id="134" name="Google Shape;134;p16"/>
          <p:cNvSpPr txBox="1"/>
          <p:nvPr/>
        </p:nvSpPr>
        <p:spPr>
          <a:xfrm>
            <a:off x="6939375" y="2949275"/>
            <a:ext cx="1766700" cy="50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c) radius = 3, start angle = 0°, end angle = 135°</a:t>
            </a:r>
            <a:endParaRPr sz="800">
              <a:latin typeface="Roboto"/>
              <a:ea typeface="Roboto"/>
              <a:cs typeface="Roboto"/>
              <a:sym typeface="Roboto"/>
            </a:endParaRPr>
          </a:p>
        </p:txBody>
      </p:sp>
      <p:sp>
        <p:nvSpPr>
          <p:cNvPr id="135" name="Google Shape;135;p16"/>
          <p:cNvSpPr txBox="1"/>
          <p:nvPr/>
        </p:nvSpPr>
        <p:spPr>
          <a:xfrm>
            <a:off x="3576225" y="3129350"/>
            <a:ext cx="1766700" cy="27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a:ea typeface="Roboto"/>
                <a:cs typeface="Roboto"/>
                <a:sym typeface="Roboto"/>
              </a:rPr>
              <a:t>a) width = 6, height = 4</a:t>
            </a:r>
            <a:endParaRPr sz="1100">
              <a:latin typeface="Roboto"/>
              <a:ea typeface="Roboto"/>
              <a:cs typeface="Roboto"/>
              <a:sym typeface="Roboto"/>
            </a:endParaRPr>
          </a:p>
        </p:txBody>
      </p:sp>
      <p:pic>
        <p:nvPicPr>
          <p:cNvPr id="4" name="Sound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7667"/>
    </mc:Choice>
    <mc:Fallback>
      <p:transition spd="slow" advTm="77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Assigning the central pixel for the rectangle</a:t>
            </a:r>
            <a:endParaRPr/>
          </a:p>
        </p:txBody>
      </p:sp>
      <p:grpSp>
        <p:nvGrpSpPr>
          <p:cNvPr id="141" name="Google Shape;141;p17"/>
          <p:cNvGrpSpPr/>
          <p:nvPr/>
        </p:nvGrpSpPr>
        <p:grpSpPr>
          <a:xfrm>
            <a:off x="249699" y="1029606"/>
            <a:ext cx="8470396" cy="3948675"/>
            <a:chOff x="431925" y="1304875"/>
            <a:chExt cx="2628925" cy="3416400"/>
          </a:xfrm>
        </p:grpSpPr>
        <p:sp>
          <p:nvSpPr>
            <p:cNvPr id="142" name="Google Shape;142;p17"/>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7"/>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7"/>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45" name="Google Shape;145;p17"/>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46" name="Google Shape;146;p17"/>
          <p:cNvSpPr txBox="1"/>
          <p:nvPr/>
        </p:nvSpPr>
        <p:spPr>
          <a:xfrm>
            <a:off x="1081963" y="4575825"/>
            <a:ext cx="25266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For even width - left assigned</a:t>
            </a:r>
            <a:endParaRPr sz="1000">
              <a:latin typeface="Roboto"/>
              <a:ea typeface="Roboto"/>
              <a:cs typeface="Roboto"/>
              <a:sym typeface="Roboto"/>
            </a:endParaRPr>
          </a:p>
        </p:txBody>
      </p:sp>
      <p:sp>
        <p:nvSpPr>
          <p:cNvPr id="147" name="Google Shape;147;p17"/>
          <p:cNvSpPr txBox="1"/>
          <p:nvPr/>
        </p:nvSpPr>
        <p:spPr>
          <a:xfrm>
            <a:off x="3667753" y="4596675"/>
            <a:ext cx="20412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For even height - top assigned</a:t>
            </a:r>
            <a:endParaRPr sz="1000">
              <a:latin typeface="Roboto"/>
              <a:ea typeface="Roboto"/>
              <a:cs typeface="Roboto"/>
              <a:sym typeface="Roboto"/>
            </a:endParaRPr>
          </a:p>
        </p:txBody>
      </p:sp>
      <p:sp>
        <p:nvSpPr>
          <p:cNvPr id="148" name="Google Shape;148;p17"/>
          <p:cNvSpPr txBox="1"/>
          <p:nvPr/>
        </p:nvSpPr>
        <p:spPr>
          <a:xfrm>
            <a:off x="5924175" y="4575825"/>
            <a:ext cx="2717100" cy="30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a:latin typeface="Roboto"/>
                <a:ea typeface="Roboto"/>
                <a:cs typeface="Roboto"/>
                <a:sym typeface="Roboto"/>
              </a:rPr>
              <a:t>For even width and height: top-left assigned</a:t>
            </a:r>
            <a:endParaRPr sz="1000">
              <a:latin typeface="Roboto"/>
              <a:ea typeface="Roboto"/>
              <a:cs typeface="Roboto"/>
              <a:sym typeface="Roboto"/>
            </a:endParaRPr>
          </a:p>
        </p:txBody>
      </p:sp>
      <p:sp>
        <p:nvSpPr>
          <p:cNvPr id="149" name="Google Shape;149;p17"/>
          <p:cNvSpPr txBox="1"/>
          <p:nvPr/>
        </p:nvSpPr>
        <p:spPr>
          <a:xfrm>
            <a:off x="311700" y="1794446"/>
            <a:ext cx="8910900" cy="77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00"/>
              <a:t>Rectangle: central pixel is in the middle → </a:t>
            </a:r>
            <a:endParaRPr sz="1600"/>
          </a:p>
          <a:p>
            <a:pPr marL="0" lvl="0" indent="0" algn="l" rtl="0">
              <a:lnSpc>
                <a:spcPct val="115000"/>
              </a:lnSpc>
              <a:spcBef>
                <a:spcPts val="0"/>
              </a:spcBef>
              <a:spcAft>
                <a:spcPts val="0"/>
              </a:spcAft>
              <a:buNone/>
            </a:pPr>
            <a:r>
              <a:rPr lang="en" sz="1600"/>
              <a:t>for even heights or widths, there is no middle pixel</a:t>
            </a:r>
            <a:endParaRPr sz="1600"/>
          </a:p>
          <a:p>
            <a:pPr marL="0" lvl="0" indent="0" algn="l" rtl="0">
              <a:lnSpc>
                <a:spcPct val="115000"/>
              </a:lnSpc>
              <a:spcBef>
                <a:spcPts val="0"/>
              </a:spcBef>
              <a:spcAft>
                <a:spcPts val="0"/>
              </a:spcAft>
              <a:buNone/>
            </a:pPr>
            <a:endParaRPr sz="1300"/>
          </a:p>
          <a:p>
            <a:pPr marL="0" lvl="0" indent="0" algn="l" rtl="0">
              <a:lnSpc>
                <a:spcPct val="115000"/>
              </a:lnSpc>
              <a:spcBef>
                <a:spcPts val="0"/>
              </a:spcBef>
              <a:spcAft>
                <a:spcPts val="0"/>
              </a:spcAft>
              <a:buNone/>
            </a:pPr>
            <a:endParaRPr sz="1300"/>
          </a:p>
        </p:txBody>
      </p:sp>
      <p:pic>
        <p:nvPicPr>
          <p:cNvPr id="150" name="Google Shape;150;p17"/>
          <p:cNvPicPr preferRelativeResize="0"/>
          <p:nvPr/>
        </p:nvPicPr>
        <p:blipFill>
          <a:blip r:embed="rId5">
            <a:alphaModFix/>
          </a:blip>
          <a:stretch>
            <a:fillRect/>
          </a:stretch>
        </p:blipFill>
        <p:spPr>
          <a:xfrm>
            <a:off x="6122775" y="2795182"/>
            <a:ext cx="2041200" cy="1851893"/>
          </a:xfrm>
          <a:prstGeom prst="rect">
            <a:avLst/>
          </a:prstGeom>
          <a:noFill/>
          <a:ln>
            <a:noFill/>
          </a:ln>
        </p:spPr>
      </p:pic>
      <p:pic>
        <p:nvPicPr>
          <p:cNvPr id="151" name="Google Shape;151;p17"/>
          <p:cNvPicPr preferRelativeResize="0"/>
          <p:nvPr/>
        </p:nvPicPr>
        <p:blipFill>
          <a:blip r:embed="rId6">
            <a:alphaModFix/>
          </a:blip>
          <a:stretch>
            <a:fillRect/>
          </a:stretch>
        </p:blipFill>
        <p:spPr>
          <a:xfrm>
            <a:off x="3764375" y="2795175"/>
            <a:ext cx="1526566" cy="1851900"/>
          </a:xfrm>
          <a:prstGeom prst="rect">
            <a:avLst/>
          </a:prstGeom>
          <a:noFill/>
          <a:ln>
            <a:noFill/>
          </a:ln>
        </p:spPr>
      </p:pic>
      <p:pic>
        <p:nvPicPr>
          <p:cNvPr id="152" name="Google Shape;152;p17"/>
          <p:cNvPicPr preferRelativeResize="0"/>
          <p:nvPr/>
        </p:nvPicPr>
        <p:blipFill>
          <a:blip r:embed="rId7">
            <a:alphaModFix/>
          </a:blip>
          <a:stretch>
            <a:fillRect/>
          </a:stretch>
        </p:blipFill>
        <p:spPr>
          <a:xfrm>
            <a:off x="1033075" y="3254313"/>
            <a:ext cx="1951850" cy="1350025"/>
          </a:xfrm>
          <a:prstGeom prst="rect">
            <a:avLst/>
          </a:prstGeom>
          <a:noFill/>
          <a:ln>
            <a:noFill/>
          </a:ln>
        </p:spPr>
      </p:pic>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96"/>
    </mc:Choice>
    <mc:Fallback>
      <p:transition spd="slow" advTm="432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Edge problem</a:t>
            </a:r>
            <a:endParaRPr/>
          </a:p>
          <a:p>
            <a:pPr marL="0" lvl="0" indent="0" algn="l" rtl="0">
              <a:spcBef>
                <a:spcPts val="0"/>
              </a:spcBef>
              <a:spcAft>
                <a:spcPts val="0"/>
              </a:spcAft>
              <a:buNone/>
            </a:pPr>
            <a:endParaRPr/>
          </a:p>
        </p:txBody>
      </p:sp>
      <p:grpSp>
        <p:nvGrpSpPr>
          <p:cNvPr id="158" name="Google Shape;158;p18"/>
          <p:cNvGrpSpPr/>
          <p:nvPr/>
        </p:nvGrpSpPr>
        <p:grpSpPr>
          <a:xfrm>
            <a:off x="285324" y="1268172"/>
            <a:ext cx="8470396" cy="3774097"/>
            <a:chOff x="431925" y="1304875"/>
            <a:chExt cx="2628925" cy="3416400"/>
          </a:xfrm>
        </p:grpSpPr>
        <p:sp>
          <p:nvSpPr>
            <p:cNvPr id="159" name="Google Shape;159;p18"/>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8"/>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8"/>
          <p:cNvSpPr txBox="1">
            <a:spLocks noGrp="1"/>
          </p:cNvSpPr>
          <p:nvPr>
            <p:ph type="body" idx="4294967295"/>
          </p:nvPr>
        </p:nvSpPr>
        <p:spPr>
          <a:xfrm>
            <a:off x="311700" y="2503375"/>
            <a:ext cx="4225500" cy="1878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500">
              <a:solidFill>
                <a:srgbClr val="000000"/>
              </a:solidFill>
            </a:endParaRPr>
          </a:p>
          <a:p>
            <a:pPr marL="457200" lvl="0" indent="0" algn="l" rtl="0">
              <a:lnSpc>
                <a:spcPct val="100000"/>
              </a:lnSpc>
              <a:spcBef>
                <a:spcPts val="0"/>
              </a:spcBef>
              <a:spcAft>
                <a:spcPts val="0"/>
              </a:spcAft>
              <a:buNone/>
            </a:pPr>
            <a:r>
              <a:rPr lang="en" sz="1500">
                <a:solidFill>
                  <a:srgbClr val="000000"/>
                </a:solidFill>
              </a:rPr>
              <a:t>Problem that arises when the processed cell is close to the edge of the raster and the neighborhood window would reach outside of the boundary</a:t>
            </a:r>
            <a:endParaRPr sz="1500">
              <a:solidFill>
                <a:srgbClr val="000000"/>
              </a:solidFill>
            </a:endParaRPr>
          </a:p>
          <a:p>
            <a:pPr marL="457200" lvl="0" indent="0" algn="l" rtl="0">
              <a:lnSpc>
                <a:spcPct val="100000"/>
              </a:lnSpc>
              <a:spcBef>
                <a:spcPts val="0"/>
              </a:spcBef>
              <a:spcAft>
                <a:spcPts val="0"/>
              </a:spcAft>
              <a:buNone/>
            </a:pPr>
            <a:endParaRPr sz="1400">
              <a:solidFill>
                <a:srgbClr val="000000"/>
              </a:solidFill>
            </a:endParaRPr>
          </a:p>
          <a:p>
            <a:pPr marL="0" lvl="0" indent="0" algn="l" rtl="0">
              <a:spcBef>
                <a:spcPts val="0"/>
              </a:spcBef>
              <a:spcAft>
                <a:spcPts val="0"/>
              </a:spcAft>
              <a:buNone/>
            </a:pPr>
            <a:endParaRPr sz="1400">
              <a:solidFill>
                <a:srgbClr val="000000"/>
              </a:solidFill>
            </a:endParaRPr>
          </a:p>
          <a:p>
            <a:pPr marL="0" lvl="0" indent="0" algn="l" rtl="0">
              <a:spcBef>
                <a:spcPts val="1600"/>
              </a:spcBef>
              <a:spcAft>
                <a:spcPts val="1600"/>
              </a:spcAft>
              <a:buNone/>
            </a:pPr>
            <a:endParaRPr sz="1400">
              <a:solidFill>
                <a:srgbClr val="000000"/>
              </a:solidFill>
            </a:endParaRPr>
          </a:p>
        </p:txBody>
      </p:sp>
      <p:sp>
        <p:nvSpPr>
          <p:cNvPr id="162" name="Google Shape;162;p18"/>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63" name="Google Shape;163;p18"/>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164" name="Google Shape;164;p18"/>
          <p:cNvPicPr preferRelativeResize="0"/>
          <p:nvPr/>
        </p:nvPicPr>
        <p:blipFill>
          <a:blip r:embed="rId5">
            <a:alphaModFix/>
          </a:blip>
          <a:stretch>
            <a:fillRect/>
          </a:stretch>
        </p:blipFill>
        <p:spPr>
          <a:xfrm>
            <a:off x="5164575" y="1805088"/>
            <a:ext cx="3495749" cy="2536025"/>
          </a:xfrm>
          <a:prstGeom prst="rect">
            <a:avLst/>
          </a:prstGeom>
          <a:noFill/>
          <a:ln>
            <a:noFill/>
          </a:ln>
        </p:spPr>
      </p:pic>
      <p:sp>
        <p:nvSpPr>
          <p:cNvPr id="165" name="Google Shape;165;p18"/>
          <p:cNvSpPr txBox="1"/>
          <p:nvPr/>
        </p:nvSpPr>
        <p:spPr>
          <a:xfrm>
            <a:off x="5502225" y="4202400"/>
            <a:ext cx="3253500" cy="79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Roboto"/>
                <a:ea typeface="Roboto"/>
                <a:cs typeface="Roboto"/>
                <a:sym typeface="Roboto"/>
              </a:rPr>
              <a:t>Edge case for a square neighborhood with a height and width of 5. The red line shows the neighborhood around the central pixel.</a:t>
            </a:r>
            <a:endParaRPr sz="1200">
              <a:latin typeface="Roboto"/>
              <a:ea typeface="Roboto"/>
              <a:cs typeface="Roboto"/>
              <a:sym typeface="Roboto"/>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3434"/>
    </mc:Choice>
    <mc:Fallback>
      <p:transition spd="slow" advTm="334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Edge problem - Two solutions</a:t>
            </a:r>
            <a:endParaRPr/>
          </a:p>
          <a:p>
            <a:pPr marL="0" lvl="0" indent="0" algn="l" rtl="0">
              <a:spcBef>
                <a:spcPts val="0"/>
              </a:spcBef>
              <a:spcAft>
                <a:spcPts val="0"/>
              </a:spcAft>
              <a:buNone/>
            </a:pPr>
            <a:endParaRPr/>
          </a:p>
        </p:txBody>
      </p:sp>
      <p:grpSp>
        <p:nvGrpSpPr>
          <p:cNvPr id="171" name="Google Shape;171;p19"/>
          <p:cNvGrpSpPr/>
          <p:nvPr/>
        </p:nvGrpSpPr>
        <p:grpSpPr>
          <a:xfrm>
            <a:off x="278199" y="1275297"/>
            <a:ext cx="8470396" cy="3774097"/>
            <a:chOff x="431925" y="1304875"/>
            <a:chExt cx="2628925" cy="3416400"/>
          </a:xfrm>
        </p:grpSpPr>
        <p:sp>
          <p:nvSpPr>
            <p:cNvPr id="172" name="Google Shape;172;p19"/>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9"/>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9"/>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75" name="Google Shape;175;p19"/>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176" name="Google Shape;176;p19"/>
          <p:cNvPicPr preferRelativeResize="0"/>
          <p:nvPr/>
        </p:nvPicPr>
        <p:blipFill>
          <a:blip r:embed="rId5">
            <a:alphaModFix/>
          </a:blip>
          <a:stretch>
            <a:fillRect/>
          </a:stretch>
        </p:blipFill>
        <p:spPr>
          <a:xfrm>
            <a:off x="826375" y="2486675"/>
            <a:ext cx="3096949" cy="2375925"/>
          </a:xfrm>
          <a:prstGeom prst="rect">
            <a:avLst/>
          </a:prstGeom>
          <a:noFill/>
          <a:ln>
            <a:noFill/>
          </a:ln>
        </p:spPr>
      </p:pic>
      <p:pic>
        <p:nvPicPr>
          <p:cNvPr id="177" name="Google Shape;177;p19"/>
          <p:cNvPicPr preferRelativeResize="0"/>
          <p:nvPr/>
        </p:nvPicPr>
        <p:blipFill>
          <a:blip r:embed="rId6">
            <a:alphaModFix/>
          </a:blip>
          <a:stretch>
            <a:fillRect/>
          </a:stretch>
        </p:blipFill>
        <p:spPr>
          <a:xfrm>
            <a:off x="725475" y="2379400"/>
            <a:ext cx="3235276" cy="2581126"/>
          </a:xfrm>
          <a:prstGeom prst="rect">
            <a:avLst/>
          </a:prstGeom>
          <a:noFill/>
          <a:ln>
            <a:noFill/>
          </a:ln>
        </p:spPr>
      </p:pic>
      <p:sp>
        <p:nvSpPr>
          <p:cNvPr id="178" name="Google Shape;178;p19"/>
          <p:cNvSpPr txBox="1"/>
          <p:nvPr/>
        </p:nvSpPr>
        <p:spPr>
          <a:xfrm>
            <a:off x="1146975" y="1801775"/>
            <a:ext cx="21372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Roboto"/>
                <a:ea typeface="Roboto"/>
                <a:cs typeface="Roboto"/>
                <a:sym typeface="Roboto"/>
              </a:rPr>
              <a:t>Padding</a:t>
            </a:r>
            <a:br>
              <a:rPr lang="en" sz="1700">
                <a:latin typeface="Roboto"/>
                <a:ea typeface="Roboto"/>
                <a:cs typeface="Roboto"/>
                <a:sym typeface="Roboto"/>
              </a:rPr>
            </a:br>
            <a:r>
              <a:rPr lang="en" sz="1700">
                <a:latin typeface="Roboto"/>
                <a:ea typeface="Roboto"/>
                <a:cs typeface="Roboto"/>
                <a:sym typeface="Roboto"/>
              </a:rPr>
              <a:t>→ NA border</a:t>
            </a:r>
            <a:endParaRPr sz="1700">
              <a:latin typeface="Roboto"/>
              <a:ea typeface="Roboto"/>
              <a:cs typeface="Roboto"/>
              <a:sym typeface="Roboto"/>
            </a:endParaRPr>
          </a:p>
        </p:txBody>
      </p:sp>
      <p:pic>
        <p:nvPicPr>
          <p:cNvPr id="179" name="Google Shape;179;p19"/>
          <p:cNvPicPr preferRelativeResize="0"/>
          <p:nvPr/>
        </p:nvPicPr>
        <p:blipFill>
          <a:blip r:embed="rId7">
            <a:alphaModFix/>
          </a:blip>
          <a:stretch>
            <a:fillRect/>
          </a:stretch>
        </p:blipFill>
        <p:spPr>
          <a:xfrm>
            <a:off x="5281675" y="2892325"/>
            <a:ext cx="2224399" cy="1646050"/>
          </a:xfrm>
          <a:prstGeom prst="rect">
            <a:avLst/>
          </a:prstGeom>
          <a:noFill/>
          <a:ln>
            <a:noFill/>
          </a:ln>
        </p:spPr>
      </p:pic>
      <p:sp>
        <p:nvSpPr>
          <p:cNvPr id="180" name="Google Shape;180;p19"/>
          <p:cNvSpPr txBox="1"/>
          <p:nvPr/>
        </p:nvSpPr>
        <p:spPr>
          <a:xfrm>
            <a:off x="5193400" y="1916350"/>
            <a:ext cx="4103400" cy="6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700">
                <a:latin typeface="Roboto"/>
                <a:ea typeface="Roboto"/>
                <a:cs typeface="Roboto"/>
                <a:sym typeface="Roboto"/>
              </a:rPr>
              <a:t>Categorising edge cases </a:t>
            </a:r>
            <a:br>
              <a:rPr lang="en" sz="1700">
                <a:latin typeface="Roboto"/>
                <a:ea typeface="Roboto"/>
                <a:cs typeface="Roboto"/>
                <a:sym typeface="Roboto"/>
              </a:rPr>
            </a:br>
            <a:r>
              <a:rPr lang="en" sz="1700">
                <a:latin typeface="Roboto"/>
                <a:ea typeface="Roboto"/>
                <a:cs typeface="Roboto"/>
                <a:sym typeface="Roboto"/>
              </a:rPr>
              <a:t>→ decreases neighborhood size</a:t>
            </a:r>
            <a:endParaRPr sz="1700">
              <a:latin typeface="Roboto"/>
              <a:ea typeface="Roboto"/>
              <a:cs typeface="Roboto"/>
              <a:sym typeface="Roboto"/>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6838"/>
    </mc:Choice>
    <mc:Fallback>
      <p:transition spd="slow" advTm="868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0"/>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20"/>
          <p:cNvSpPr txBox="1">
            <a:spLocks noGrp="1"/>
          </p:cNvSpPr>
          <p:nvPr>
            <p:ph type="body" idx="4294967295"/>
          </p:nvPr>
        </p:nvSpPr>
        <p:spPr>
          <a:xfrm>
            <a:off x="285325" y="2047450"/>
            <a:ext cx="8291400" cy="279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sz="1400">
              <a:solidFill>
                <a:srgbClr val="000000"/>
              </a:solidFill>
              <a:latin typeface="Arial"/>
              <a:ea typeface="Arial"/>
              <a:cs typeface="Arial"/>
              <a:sym typeface="Arial"/>
            </a:endParaRPr>
          </a:p>
        </p:txBody>
      </p:sp>
      <p:sp>
        <p:nvSpPr>
          <p:cNvPr id="187" name="Google Shape;187;p20"/>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188" name="Google Shape;188;p20"/>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189" name="Google Shape;189;p20"/>
          <p:cNvPicPr preferRelativeResize="0"/>
          <p:nvPr/>
        </p:nvPicPr>
        <p:blipFill>
          <a:blip r:embed="rId5">
            <a:alphaModFix/>
          </a:blip>
          <a:stretch>
            <a:fillRect/>
          </a:stretch>
        </p:blipFill>
        <p:spPr>
          <a:xfrm>
            <a:off x="0" y="0"/>
            <a:ext cx="9143998" cy="5143499"/>
          </a:xfrm>
          <a:prstGeom prst="rect">
            <a:avLst/>
          </a:prstGeom>
          <a:noFill/>
          <a:ln>
            <a:noFill/>
          </a:ln>
        </p:spPr>
      </p:pic>
      <p:sp>
        <p:nvSpPr>
          <p:cNvPr id="190" name="Google Shape;190;p20"/>
          <p:cNvSpPr txBox="1"/>
          <p:nvPr/>
        </p:nvSpPr>
        <p:spPr>
          <a:xfrm>
            <a:off x="3455150" y="440875"/>
            <a:ext cx="2792700" cy="690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500">
                <a:solidFill>
                  <a:srgbClr val="FFFFFF"/>
                </a:solidFill>
                <a:latin typeface="Roboto"/>
                <a:ea typeface="Roboto"/>
                <a:cs typeface="Roboto"/>
                <a:sym typeface="Roboto"/>
              </a:rPr>
              <a:t>Code scheme</a:t>
            </a:r>
            <a:endParaRPr sz="2500">
              <a:solidFill>
                <a:srgbClr val="FFFFFF"/>
              </a:solidFill>
              <a:latin typeface="Roboto"/>
              <a:ea typeface="Roboto"/>
              <a:cs typeface="Roboto"/>
              <a:sym typeface="Roboto"/>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69077"/>
    </mc:Choice>
    <mc:Fallback>
      <p:transition spd="slow" advTm="69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311700" y="2001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grpSp>
        <p:nvGrpSpPr>
          <p:cNvPr id="196" name="Google Shape;196;p21"/>
          <p:cNvGrpSpPr/>
          <p:nvPr/>
        </p:nvGrpSpPr>
        <p:grpSpPr>
          <a:xfrm>
            <a:off x="222199" y="879258"/>
            <a:ext cx="8470396" cy="4103438"/>
            <a:chOff x="431925" y="1304875"/>
            <a:chExt cx="2628925" cy="3416400"/>
          </a:xfrm>
        </p:grpSpPr>
        <p:sp>
          <p:nvSpPr>
            <p:cNvPr id="197" name="Google Shape;197;p21"/>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1"/>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21"/>
          <p:cNvSpPr txBox="1">
            <a:spLocks noGrp="1"/>
          </p:cNvSpPr>
          <p:nvPr>
            <p:ph type="body" idx="4294967295"/>
          </p:nvPr>
        </p:nvSpPr>
        <p:spPr>
          <a:xfrm>
            <a:off x="311700" y="1809025"/>
            <a:ext cx="8291400" cy="30663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lnSpc>
                <a:spcPct val="100000"/>
              </a:lnSpc>
              <a:spcBef>
                <a:spcPts val="0"/>
              </a:spcBef>
              <a:spcAft>
                <a:spcPts val="0"/>
              </a:spcAft>
              <a:buNone/>
            </a:pPr>
            <a:endParaRPr sz="1400">
              <a:solidFill>
                <a:srgbClr val="000000"/>
              </a:solidFill>
              <a:latin typeface="Arial"/>
              <a:ea typeface="Arial"/>
              <a:cs typeface="Arial"/>
              <a:sym typeface="Arial"/>
            </a:endParaRPr>
          </a:p>
          <a:p>
            <a:pPr marL="0" lvl="0" indent="0" algn="l" rtl="0">
              <a:spcBef>
                <a:spcPts val="0"/>
              </a:spcBef>
              <a:spcAft>
                <a:spcPts val="1600"/>
              </a:spcAft>
              <a:buNone/>
            </a:pPr>
            <a:endParaRPr sz="1400">
              <a:solidFill>
                <a:srgbClr val="000000"/>
              </a:solidFill>
              <a:latin typeface="Arial"/>
              <a:ea typeface="Arial"/>
              <a:cs typeface="Arial"/>
              <a:sym typeface="Arial"/>
            </a:endParaRPr>
          </a:p>
        </p:txBody>
      </p:sp>
      <p:sp>
        <p:nvSpPr>
          <p:cNvPr id="200" name="Google Shape;200;p21"/>
          <p:cNvSpPr txBox="1"/>
          <p:nvPr/>
        </p:nvSpPr>
        <p:spPr>
          <a:xfrm>
            <a:off x="4873050" y="1854650"/>
            <a:ext cx="145500" cy="19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sp>
        <p:nvSpPr>
          <p:cNvPr id="201" name="Google Shape;201;p21"/>
          <p:cNvSpPr txBox="1"/>
          <p:nvPr/>
        </p:nvSpPr>
        <p:spPr>
          <a:xfrm>
            <a:off x="4047975" y="3708700"/>
            <a:ext cx="194100" cy="26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a:ea typeface="Roboto"/>
              <a:cs typeface="Roboto"/>
              <a:sym typeface="Roboto"/>
            </a:endParaRPr>
          </a:p>
        </p:txBody>
      </p:sp>
      <p:pic>
        <p:nvPicPr>
          <p:cNvPr id="202" name="Google Shape;202;p21"/>
          <p:cNvPicPr preferRelativeResize="0"/>
          <p:nvPr/>
        </p:nvPicPr>
        <p:blipFill>
          <a:blip r:embed="rId5">
            <a:alphaModFix/>
          </a:blip>
          <a:stretch>
            <a:fillRect/>
          </a:stretch>
        </p:blipFill>
        <p:spPr>
          <a:xfrm>
            <a:off x="419825" y="1587125"/>
            <a:ext cx="2044125" cy="3066226"/>
          </a:xfrm>
          <a:prstGeom prst="rect">
            <a:avLst/>
          </a:prstGeom>
          <a:noFill/>
          <a:ln>
            <a:noFill/>
          </a:ln>
        </p:spPr>
      </p:pic>
      <p:sp>
        <p:nvSpPr>
          <p:cNvPr id="203" name="Google Shape;203;p21"/>
          <p:cNvSpPr txBox="1"/>
          <p:nvPr/>
        </p:nvSpPr>
        <p:spPr>
          <a:xfrm>
            <a:off x="775850" y="4653300"/>
            <a:ext cx="1688100" cy="41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Original data</a:t>
            </a:r>
            <a:endParaRPr>
              <a:latin typeface="Roboto"/>
              <a:ea typeface="Roboto"/>
              <a:cs typeface="Roboto"/>
              <a:sym typeface="Roboto"/>
            </a:endParaRPr>
          </a:p>
        </p:txBody>
      </p:sp>
      <p:sp>
        <p:nvSpPr>
          <p:cNvPr id="204" name="Google Shape;204;p21"/>
          <p:cNvSpPr/>
          <p:nvPr/>
        </p:nvSpPr>
        <p:spPr>
          <a:xfrm>
            <a:off x="2892850" y="2400075"/>
            <a:ext cx="2482200" cy="1186200"/>
          </a:xfrm>
          <a:prstGeom prst="rightArrow">
            <a:avLst>
              <a:gd name="adj1" fmla="val 50000"/>
              <a:gd name="adj2" fmla="val 5000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Rectangle with width = 6 and height = 4, mean</a:t>
            </a:r>
            <a:endParaRPr/>
          </a:p>
        </p:txBody>
      </p:sp>
      <p:pic>
        <p:nvPicPr>
          <p:cNvPr id="205" name="Google Shape;205;p21"/>
          <p:cNvPicPr preferRelativeResize="0"/>
          <p:nvPr/>
        </p:nvPicPr>
        <p:blipFill>
          <a:blip r:embed="rId6">
            <a:alphaModFix/>
          </a:blip>
          <a:stretch>
            <a:fillRect/>
          </a:stretch>
        </p:blipFill>
        <p:spPr>
          <a:xfrm>
            <a:off x="5937825" y="1587125"/>
            <a:ext cx="2044125" cy="3066187"/>
          </a:xfrm>
          <a:prstGeom prst="rect">
            <a:avLst/>
          </a:prstGeom>
          <a:noFill/>
          <a:ln>
            <a:noFill/>
          </a:ln>
        </p:spPr>
      </p:pic>
      <p:sp>
        <p:nvSpPr>
          <p:cNvPr id="206" name="Google Shape;206;p21"/>
          <p:cNvSpPr txBox="1"/>
          <p:nvPr/>
        </p:nvSpPr>
        <p:spPr>
          <a:xfrm>
            <a:off x="6366850" y="4653300"/>
            <a:ext cx="1289700" cy="373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Roboto"/>
                <a:ea typeface="Roboto"/>
                <a:cs typeface="Roboto"/>
                <a:sym typeface="Roboto"/>
              </a:rPr>
              <a:t>Output data</a:t>
            </a:r>
            <a:endParaRPr>
              <a:latin typeface="Roboto"/>
              <a:ea typeface="Roboto"/>
              <a:cs typeface="Roboto"/>
              <a:sym typeface="Roboto"/>
            </a:endParaRPr>
          </a:p>
        </p:txBody>
      </p:sp>
      <p:pic>
        <p:nvPicPr>
          <p:cNvPr id="3" name="Sound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670"/>
    </mc:Choice>
    <mc:Fallback>
      <p:transition spd="slow" advTm="416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TotalTime>
  <Words>829</Words>
  <Application>Microsoft Macintosh PowerPoint</Application>
  <PresentationFormat>On-screen Show (16:9)</PresentationFormat>
  <Paragraphs>83</Paragraphs>
  <Slides>11</Slides>
  <Notes>11</Notes>
  <HiddenSlides>0</HiddenSlides>
  <MMClips>11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Roboto</vt:lpstr>
      <vt:lpstr>Geometric</vt:lpstr>
      <vt:lpstr>GIS+ Focal Statistics </vt:lpstr>
      <vt:lpstr>Project Presentation</vt:lpstr>
      <vt:lpstr>Used packages</vt:lpstr>
      <vt:lpstr>The different neighborhood types</vt:lpstr>
      <vt:lpstr>Assigning the central pixel for the rectangle</vt:lpstr>
      <vt:lpstr>Edge problem </vt:lpstr>
      <vt:lpstr>Edge problem - Two solutions </vt:lpstr>
      <vt:lpstr>PowerPoint Presentation</vt:lpstr>
      <vt:lpstr>Results</vt:lpstr>
      <vt:lpstr>Results</vt:lpstr>
      <vt:lpstr>Results</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GIS+ Focal Statistics </dc:title>
  <cp:lastModifiedBy>Microsoft Office User</cp:lastModifiedBy>
  <cp:revision>4</cp:revision>
  <dcterms:modified xsi:type="dcterms:W3CDTF">2020-08-18T16:40:16Z</dcterms:modified>
</cp:coreProperties>
</file>